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321" r:id="rId4"/>
    <p:sldId id="300" r:id="rId5"/>
    <p:sldId id="257" r:id="rId6"/>
    <p:sldId id="258" r:id="rId7"/>
    <p:sldId id="259" r:id="rId8"/>
    <p:sldId id="260" r:id="rId9"/>
    <p:sldId id="261" r:id="rId10"/>
    <p:sldId id="262" r:id="rId11"/>
    <p:sldId id="263" r:id="rId12"/>
    <p:sldId id="311" r:id="rId13"/>
    <p:sldId id="302" r:id="rId14"/>
    <p:sldId id="303" r:id="rId15"/>
    <p:sldId id="317" r:id="rId16"/>
    <p:sldId id="324" r:id="rId17"/>
    <p:sldId id="323" r:id="rId18"/>
    <p:sldId id="325" r:id="rId19"/>
    <p:sldId id="326" r:id="rId20"/>
    <p:sldId id="327" r:id="rId21"/>
    <p:sldId id="328" r:id="rId22"/>
    <p:sldId id="334" r:id="rId23"/>
    <p:sldId id="335" r:id="rId24"/>
    <p:sldId id="336" r:id="rId25"/>
    <p:sldId id="306" r:id="rId26"/>
    <p:sldId id="337" r:id="rId27"/>
    <p:sldId id="329" r:id="rId28"/>
    <p:sldId id="330" r:id="rId29"/>
    <p:sldId id="315" r:id="rId30"/>
    <p:sldId id="307" r:id="rId31"/>
    <p:sldId id="264" r:id="rId32"/>
    <p:sldId id="266" r:id="rId33"/>
    <p:sldId id="267" r:id="rId34"/>
    <p:sldId id="268" r:id="rId35"/>
    <p:sldId id="269" r:id="rId36"/>
    <p:sldId id="270" r:id="rId37"/>
    <p:sldId id="271" r:id="rId38"/>
    <p:sldId id="272" r:id="rId39"/>
    <p:sldId id="273" r:id="rId40"/>
    <p:sldId id="274" r:id="rId41"/>
    <p:sldId id="275" r:id="rId42"/>
    <p:sldId id="276" r:id="rId43"/>
    <p:sldId id="296" r:id="rId44"/>
    <p:sldId id="338" r:id="rId45"/>
    <p:sldId id="278" r:id="rId46"/>
    <p:sldId id="279" r:id="rId47"/>
    <p:sldId id="280" r:id="rId48"/>
    <p:sldId id="283" r:id="rId49"/>
    <p:sldId id="287" r:id="rId50"/>
    <p:sldId id="288" r:id="rId51"/>
    <p:sldId id="339" r:id="rId52"/>
    <p:sldId id="313" r:id="rId53"/>
    <p:sldId id="312" r:id="rId54"/>
    <p:sldId id="305" r:id="rId55"/>
    <p:sldId id="340" r:id="rId56"/>
    <p:sldId id="341" r:id="rId57"/>
    <p:sldId id="342" r:id="rId58"/>
    <p:sldId id="343" r:id="rId59"/>
    <p:sldId id="344" r:id="rId60"/>
    <p:sldId id="345" r:id="rId61"/>
    <p:sldId id="316" r:id="rId62"/>
    <p:sldId id="318" r:id="rId63"/>
    <p:sldId id="346" r:id="rId64"/>
    <p:sldId id="349" r:id="rId65"/>
    <p:sldId id="347" r:id="rId66"/>
    <p:sldId id="322" r:id="rId67"/>
    <p:sldId id="319" r:id="rId68"/>
    <p:sldId id="348" r:id="rId69"/>
    <p:sldId id="350" r:id="rId70"/>
    <p:sldId id="293" r:id="rId7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682495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1337404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7901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389493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412443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3105291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85631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3831522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723085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289865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0C12550-39C4-483B-94C6-30E907CB0272}" type="datetimeFigureOut">
              <a:rPr lang="es-ES" smtClean="0"/>
              <a:pPr/>
              <a:t>21/08/2020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B4BF184-AB2A-44C6-B8B0-0DEA178BEBBE}" type="slidenum">
              <a:rPr lang="es-ES" smtClean="0"/>
              <a:pPr/>
              <a:t>‹Nº›</a:t>
            </a:fld>
            <a:endParaRPr lang="es-ES"/>
          </a:p>
        </p:txBody>
      </p:sp>
    </p:spTree>
    <p:extLst>
      <p:ext uri="{BB962C8B-B14F-4D97-AF65-F5344CB8AC3E}">
        <p14:creationId xmlns:p14="http://schemas.microsoft.com/office/powerpoint/2010/main" val="1803547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C12550-39C4-483B-94C6-30E907CB0272}" type="datetimeFigureOut">
              <a:rPr lang="es-ES" smtClean="0"/>
              <a:pPr/>
              <a:t>21/08/2020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4BF184-AB2A-44C6-B8B0-0DEA178BEBBE}" type="slidenum">
              <a:rPr lang="es-ES" smtClean="0"/>
              <a:pPr/>
              <a:t>‹Nº›</a:t>
            </a:fld>
            <a:endParaRPr lang="es-ES"/>
          </a:p>
        </p:txBody>
      </p:sp>
    </p:spTree>
    <p:extLst>
      <p:ext uri="{BB962C8B-B14F-4D97-AF65-F5344CB8AC3E}">
        <p14:creationId xmlns:p14="http://schemas.microsoft.com/office/powerpoint/2010/main" val="336207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emf"/></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www.r-bloggers.com/computing-and-visualizing-pca-in-r/" TargetMode="External"/><Relationship Id="rId13" Type="http://schemas.openxmlformats.org/officeDocument/2006/relationships/image" Target="../media/image92.jpeg"/><Relationship Id="rId3" Type="http://schemas.openxmlformats.org/officeDocument/2006/relationships/hyperlink" Target="https://rpubs.com/Joaquin_AR/287787" TargetMode="External"/><Relationship Id="rId7" Type="http://schemas.openxmlformats.org/officeDocument/2006/relationships/hyperlink" Target="https://www.datacamp.com/community/tutorials/pca-analysis-r" TargetMode="External"/><Relationship Id="rId12" Type="http://schemas.openxmlformats.org/officeDocument/2006/relationships/hyperlink" Target="http://www.gastonsanchez.com/visually-enforced/how-to/2012/06/17/PCA-in-R/" TargetMode="External"/><Relationship Id="rId2" Type="http://schemas.openxmlformats.org/officeDocument/2006/relationships/hyperlink" Target="https://uc-r.github.io/pca" TargetMode="External"/><Relationship Id="rId1" Type="http://schemas.openxmlformats.org/officeDocument/2006/relationships/slideLayout" Target="../slideLayouts/slideLayout2.xml"/><Relationship Id="rId6" Type="http://schemas.openxmlformats.org/officeDocument/2006/relationships/hyperlink" Target="http://www.math.u-bordeaux.fr/~mchave100p/wordpress/wp-content/uploads/2013/10/ACP-TP.pdf" TargetMode="External"/><Relationship Id="rId11" Type="http://schemas.openxmlformats.org/officeDocument/2006/relationships/hyperlink" Target="https://datascienceplus.com/principal-component-analysis-pca-in-r/" TargetMode="External"/><Relationship Id="rId5" Type="http://schemas.openxmlformats.org/officeDocument/2006/relationships/hyperlink" Target="https://statquest.org/2017/11/27/statquest-pca-in-r-clearly-explained/" TargetMode="External"/><Relationship Id="rId10" Type="http://schemas.openxmlformats.org/officeDocument/2006/relationships/hyperlink" Target="https://www.analyticsvidhya.com/blog/2016/03/practical-guide-principal-component-analysis-python/" TargetMode="External"/><Relationship Id="rId4" Type="http://schemas.openxmlformats.org/officeDocument/2006/relationships/hyperlink" Target="https://www.rdocumentation.org/packages/FactoMineR/versions/1.41/topics/PCA" TargetMode="External"/><Relationship Id="rId9" Type="http://schemas.openxmlformats.org/officeDocument/2006/relationships/hyperlink" Target="http://www.sthda.com/english/articles/31-principal-component-methods-in-r-practical-guide/118-principal-component-analysis-in-r-prcomp-vs-princomp/" TargetMode="External"/><Relationship Id="rId1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1727" y="591762"/>
            <a:ext cx="11842955" cy="1088571"/>
          </a:xfrm>
        </p:spPr>
        <p:txBody>
          <a:bodyPr>
            <a:normAutofit fontScale="90000"/>
          </a:bodyPr>
          <a:lstStyle/>
          <a:p>
            <a:r>
              <a:rPr lang="es-CR" dirty="0"/>
              <a:t>Análisis por Componentes Principales (PCA)</a:t>
            </a:r>
            <a:endParaRPr lang="es-ES" dirty="0"/>
          </a:p>
        </p:txBody>
      </p:sp>
      <p:sp>
        <p:nvSpPr>
          <p:cNvPr id="3" name="Subtítulo 2"/>
          <p:cNvSpPr>
            <a:spLocks noGrp="1"/>
          </p:cNvSpPr>
          <p:nvPr>
            <p:ph type="subTitle" idx="1"/>
          </p:nvPr>
        </p:nvSpPr>
        <p:spPr>
          <a:xfrm>
            <a:off x="6813748" y="6341378"/>
            <a:ext cx="5329505" cy="516618"/>
          </a:xfrm>
        </p:spPr>
        <p:txBody>
          <a:bodyPr/>
          <a:lstStyle/>
          <a:p>
            <a:pPr algn="r"/>
            <a:r>
              <a:rPr lang="es-CR" b="1" dirty="0"/>
              <a:t>Oscar Centeno Mora</a:t>
            </a:r>
            <a:endParaRPr lang="es-ES" b="1" dirty="0"/>
          </a:p>
        </p:txBody>
      </p:sp>
      <p:pic>
        <p:nvPicPr>
          <p:cNvPr id="102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3693" t="17420" r="6382" b="10323"/>
          <a:stretch/>
        </p:blipFill>
        <p:spPr bwMode="auto">
          <a:xfrm>
            <a:off x="529335" y="1947187"/>
            <a:ext cx="4617849" cy="41749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264" y="1881223"/>
            <a:ext cx="4423790" cy="441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60318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7641" y="1045031"/>
            <a:ext cx="9376953" cy="5651860"/>
          </a:xfrm>
        </p:spPr>
        <p:txBody>
          <a:bodyPr>
            <a:normAutofit/>
          </a:bodyPr>
          <a:lstStyle/>
          <a:p>
            <a:pPr algn="just"/>
            <a:r>
              <a:rPr lang="es-CR" sz="2400" dirty="0"/>
              <a:t>Se busca representar a los </a:t>
            </a:r>
            <a:r>
              <a:rPr lang="es-CR" sz="2400" i="1" dirty="0"/>
              <a:t>n</a:t>
            </a:r>
            <a:r>
              <a:rPr lang="es-CR" sz="2400" dirty="0"/>
              <a:t> individuos o casos, para un sub espacio vectorial </a:t>
            </a:r>
            <a:r>
              <a:rPr lang="es-CR" sz="2400" dirty="0" err="1"/>
              <a:t>F</a:t>
            </a:r>
            <a:r>
              <a:rPr lang="es-CR" sz="2400" i="1" baseline="-25000" dirty="0" err="1"/>
              <a:t>k</a:t>
            </a:r>
            <a:r>
              <a:rPr lang="es-CR" sz="2400" dirty="0"/>
              <a:t> de </a:t>
            </a:r>
            <a:r>
              <a:rPr lang="es-CR" sz="2400" dirty="0" err="1"/>
              <a:t>R</a:t>
            </a:r>
            <a:r>
              <a:rPr lang="es-CR" sz="2400" i="1" baseline="-25000" dirty="0" err="1"/>
              <a:t>p</a:t>
            </a:r>
            <a:r>
              <a:rPr lang="es-CR" sz="2400" dirty="0"/>
              <a:t> de dimensión </a:t>
            </a:r>
            <a:r>
              <a:rPr lang="es-CR" sz="2400" i="1" dirty="0"/>
              <a:t>k</a:t>
            </a:r>
            <a:r>
              <a:rPr lang="es-CR" sz="2400" dirty="0"/>
              <a:t> (</a:t>
            </a:r>
            <a:r>
              <a:rPr lang="es-CR" sz="2400" i="1" dirty="0"/>
              <a:t>k</a:t>
            </a:r>
            <a:r>
              <a:rPr lang="es-CR" sz="2400" dirty="0"/>
              <a:t> pequeño como 2, 3,…; por ejemplo un plano).</a:t>
            </a:r>
          </a:p>
          <a:p>
            <a:pPr algn="just"/>
            <a:endParaRPr lang="es-CR" sz="2400" dirty="0"/>
          </a:p>
          <a:p>
            <a:pPr algn="just"/>
            <a:r>
              <a:rPr lang="es-CR" sz="2400" dirty="0"/>
              <a:t>En otras palabras, se busca definir </a:t>
            </a:r>
            <a:r>
              <a:rPr lang="es-CR" sz="2400" i="1" dirty="0"/>
              <a:t>k</a:t>
            </a:r>
            <a:r>
              <a:rPr lang="es-CR" sz="2400" dirty="0"/>
              <a:t> nuevas variables que son combinaciones lineares de las </a:t>
            </a:r>
            <a:r>
              <a:rPr lang="es-CR" sz="2400" i="1" dirty="0"/>
              <a:t>p</a:t>
            </a:r>
            <a:r>
              <a:rPr lang="es-CR" sz="2400" dirty="0"/>
              <a:t> variables iniciales, que en su conjunto tratarán de optimizar la perdida de información dado el proceso de reducción de variables. </a:t>
            </a:r>
          </a:p>
          <a:p>
            <a:pPr algn="just"/>
            <a:endParaRPr lang="es-CR" sz="2400" dirty="0"/>
          </a:p>
          <a:p>
            <a:pPr algn="just"/>
            <a:endParaRPr lang="es-CR" sz="2400" dirty="0"/>
          </a:p>
          <a:p>
            <a:pPr algn="just"/>
            <a:endParaRPr lang="es-CR" sz="2400" dirty="0"/>
          </a:p>
          <a:p>
            <a:pPr algn="just"/>
            <a:r>
              <a:rPr lang="es-CR" sz="2400" dirty="0"/>
              <a:t>Las nuevas variables se denominarán </a:t>
            </a:r>
            <a:r>
              <a:rPr lang="es-CR" sz="2400" b="1" i="1" dirty="0"/>
              <a:t>componentes principales</a:t>
            </a:r>
            <a:r>
              <a:rPr lang="es-CR" sz="2400" dirty="0"/>
              <a:t>, los ejes serán llamados </a:t>
            </a:r>
            <a:r>
              <a:rPr lang="es-CR" sz="2400" b="1" i="1" dirty="0"/>
              <a:t>ejes principales</a:t>
            </a:r>
            <a:r>
              <a:rPr lang="es-CR" sz="2400" dirty="0"/>
              <a:t>, y las formas lineales asociadas se llamarán </a:t>
            </a:r>
            <a:r>
              <a:rPr lang="es-CR" sz="2400" b="1" i="1" dirty="0"/>
              <a:t>factores principales</a:t>
            </a:r>
            <a:r>
              <a:rPr lang="es-CR" sz="2400" dirty="0"/>
              <a:t>.</a:t>
            </a:r>
          </a:p>
        </p:txBody>
      </p:sp>
      <p:sp>
        <p:nvSpPr>
          <p:cNvPr id="6" name="Rectángulo redondeado 5"/>
          <p:cNvSpPr/>
          <p:nvPr/>
        </p:nvSpPr>
        <p:spPr>
          <a:xfrm>
            <a:off x="2795454" y="4319453"/>
            <a:ext cx="1645919" cy="670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Matriz </a:t>
            </a:r>
            <a:br>
              <a:rPr lang="es-CR" dirty="0"/>
            </a:br>
            <a:r>
              <a:rPr lang="es-CR" i="1" dirty="0"/>
              <a:t>p</a:t>
            </a:r>
            <a:endParaRPr lang="es-ES" i="1" dirty="0"/>
          </a:p>
        </p:txBody>
      </p:sp>
      <p:sp>
        <p:nvSpPr>
          <p:cNvPr id="7" name="Rectángulo redondeado 6"/>
          <p:cNvSpPr/>
          <p:nvPr/>
        </p:nvSpPr>
        <p:spPr>
          <a:xfrm>
            <a:off x="6500952" y="4319453"/>
            <a:ext cx="1624148" cy="670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Componentes</a:t>
            </a:r>
          </a:p>
          <a:p>
            <a:pPr algn="ctr"/>
            <a:r>
              <a:rPr lang="es-CR" i="1" dirty="0"/>
              <a:t>k</a:t>
            </a:r>
            <a:endParaRPr lang="es-ES" i="1" dirty="0"/>
          </a:p>
        </p:txBody>
      </p:sp>
      <p:cxnSp>
        <p:nvCxnSpPr>
          <p:cNvPr id="9" name="Conector recto de flecha 8"/>
          <p:cNvCxnSpPr/>
          <p:nvPr/>
        </p:nvCxnSpPr>
        <p:spPr>
          <a:xfrm>
            <a:off x="4746174" y="4676502"/>
            <a:ext cx="14717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ítulo 1"/>
          <p:cNvSpPr>
            <a:spLocks noGrp="1"/>
          </p:cNvSpPr>
          <p:nvPr>
            <p:ph type="title"/>
          </p:nvPr>
        </p:nvSpPr>
        <p:spPr>
          <a:xfrm>
            <a:off x="838200" y="173536"/>
            <a:ext cx="10515600" cy="854075"/>
          </a:xfrm>
        </p:spPr>
        <p:txBody>
          <a:bodyPr/>
          <a:lstStyle/>
          <a:p>
            <a:pPr algn="ctr"/>
            <a:r>
              <a:rPr lang="es-CR" dirty="0"/>
              <a:t>Introducción</a:t>
            </a:r>
            <a:endParaRPr lang="es-ES" dirty="0"/>
          </a:p>
        </p:txBody>
      </p:sp>
      <p:pic>
        <p:nvPicPr>
          <p:cNvPr id="6148" name="Picture 4" descr="Image result for analysi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7497" y="1504233"/>
            <a:ext cx="1932141" cy="193214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math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7497" y="4521997"/>
            <a:ext cx="1918534" cy="180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23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print"/>
          <a:stretch>
            <a:fillRect/>
          </a:stretch>
        </p:blipFill>
        <p:spPr>
          <a:xfrm>
            <a:off x="7778794" y="1808933"/>
            <a:ext cx="2695575" cy="3190875"/>
          </a:xfrm>
          <a:prstGeom prst="rect">
            <a:avLst/>
          </a:prstGeom>
        </p:spPr>
      </p:pic>
      <p:pic>
        <p:nvPicPr>
          <p:cNvPr id="7" name="Imagen 6"/>
          <p:cNvPicPr>
            <a:picLocks noChangeAspect="1"/>
          </p:cNvPicPr>
          <p:nvPr/>
        </p:nvPicPr>
        <p:blipFill>
          <a:blip r:embed="rId3" cstate="print"/>
          <a:stretch>
            <a:fillRect/>
          </a:stretch>
        </p:blipFill>
        <p:spPr>
          <a:xfrm>
            <a:off x="603068" y="1775596"/>
            <a:ext cx="2762250" cy="3257550"/>
          </a:xfrm>
          <a:prstGeom prst="rect">
            <a:avLst/>
          </a:prstGeom>
        </p:spPr>
      </p:pic>
      <p:cxnSp>
        <p:nvCxnSpPr>
          <p:cNvPr id="9" name="Conector angular 8"/>
          <p:cNvCxnSpPr/>
          <p:nvPr/>
        </p:nvCxnSpPr>
        <p:spPr>
          <a:xfrm>
            <a:off x="4093029" y="3544389"/>
            <a:ext cx="3100251" cy="32221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0" name="Rectángulo redondeado 9"/>
          <p:cNvSpPr/>
          <p:nvPr/>
        </p:nvSpPr>
        <p:spPr>
          <a:xfrm>
            <a:off x="382904" y="5643153"/>
            <a:ext cx="3202578" cy="827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Espacio vectorial inicial</a:t>
            </a:r>
            <a:endParaRPr lang="es-ES" dirty="0"/>
          </a:p>
        </p:txBody>
      </p:sp>
      <p:sp>
        <p:nvSpPr>
          <p:cNvPr id="11" name="Rectángulo redondeado 10"/>
          <p:cNvSpPr/>
          <p:nvPr/>
        </p:nvSpPr>
        <p:spPr>
          <a:xfrm>
            <a:off x="7525292" y="5643153"/>
            <a:ext cx="3202578" cy="827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Nuevo espacio vectorial con los ejes principales  </a:t>
            </a:r>
            <a:endParaRPr lang="es-ES" dirty="0"/>
          </a:p>
        </p:txBody>
      </p:sp>
      <p:sp>
        <p:nvSpPr>
          <p:cNvPr id="12" name="Título 1"/>
          <p:cNvSpPr>
            <a:spLocks noGrp="1"/>
          </p:cNvSpPr>
          <p:nvPr>
            <p:ph type="title"/>
          </p:nvPr>
        </p:nvSpPr>
        <p:spPr>
          <a:xfrm>
            <a:off x="838200" y="173536"/>
            <a:ext cx="10515600" cy="854075"/>
          </a:xfrm>
        </p:spPr>
        <p:txBody>
          <a:bodyPr/>
          <a:lstStyle/>
          <a:p>
            <a:pPr algn="ctr"/>
            <a:r>
              <a:rPr lang="es-CR" dirty="0"/>
              <a:t>Introducción</a:t>
            </a:r>
            <a:endParaRPr lang="es-ES" dirty="0"/>
          </a:p>
        </p:txBody>
      </p:sp>
    </p:spTree>
    <p:extLst>
      <p:ext uri="{BB962C8B-B14F-4D97-AF65-F5344CB8AC3E}">
        <p14:creationId xmlns:p14="http://schemas.microsoft.com/office/powerpoint/2010/main" val="215958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67679" y="1442162"/>
            <a:ext cx="10515600" cy="755339"/>
          </a:xfrm>
        </p:spPr>
        <p:txBody>
          <a:bodyPr/>
          <a:lstStyle/>
          <a:p>
            <a:pPr marL="0" indent="0" algn="ctr">
              <a:buNone/>
            </a:pPr>
            <a:r>
              <a:rPr lang="es-CR" dirty="0"/>
              <a:t>¿Cuántas dimensiones trabajaremos?</a:t>
            </a:r>
          </a:p>
        </p:txBody>
      </p:sp>
      <p:sp>
        <p:nvSpPr>
          <p:cNvPr id="4" name="Título 1"/>
          <p:cNvSpPr>
            <a:spLocks noGrp="1"/>
          </p:cNvSpPr>
          <p:nvPr>
            <p:ph type="title"/>
          </p:nvPr>
        </p:nvSpPr>
        <p:spPr>
          <a:xfrm>
            <a:off x="838200" y="55552"/>
            <a:ext cx="10515600" cy="854075"/>
          </a:xfrm>
        </p:spPr>
        <p:txBody>
          <a:bodyPr/>
          <a:lstStyle/>
          <a:p>
            <a:pPr algn="ctr"/>
            <a:r>
              <a:rPr lang="es-CR" dirty="0"/>
              <a:t>Introducción</a:t>
            </a:r>
            <a:endParaRPr lang="es-ES" dirty="0"/>
          </a:p>
        </p:txBody>
      </p:sp>
      <p:pic>
        <p:nvPicPr>
          <p:cNvPr id="1026" name="Picture 2" descr="Image result for question and ans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122" y="2153265"/>
            <a:ext cx="9851924" cy="446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7182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914405"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639962"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Componentes Principales</a:t>
            </a:r>
          </a:p>
        </p:txBody>
      </p:sp>
    </p:spTree>
    <p:extLst>
      <p:ext uri="{BB962C8B-B14F-4D97-AF65-F5344CB8AC3E}">
        <p14:creationId xmlns:p14="http://schemas.microsoft.com/office/powerpoint/2010/main" val="244989195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914405"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639962"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Componentes Principales</a:t>
            </a:r>
          </a:p>
        </p:txBody>
      </p:sp>
      <p:sp>
        <p:nvSpPr>
          <p:cNvPr id="3" name="2 Rectángulo"/>
          <p:cNvSpPr/>
          <p:nvPr/>
        </p:nvSpPr>
        <p:spPr>
          <a:xfrm>
            <a:off x="6088621" y="2988942"/>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Eigenvectores y eigenvalues</a:t>
            </a:r>
          </a:p>
        </p:txBody>
      </p:sp>
      <p:sp>
        <p:nvSpPr>
          <p:cNvPr id="13" name="12 Rectángulo"/>
          <p:cNvSpPr/>
          <p:nvPr/>
        </p:nvSpPr>
        <p:spPr>
          <a:xfrm>
            <a:off x="6088624" y="4822595"/>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Escalado de las variables</a:t>
            </a:r>
          </a:p>
        </p:txBody>
      </p:sp>
      <p:sp>
        <p:nvSpPr>
          <p:cNvPr id="14" name="13 Rectángulo"/>
          <p:cNvSpPr/>
          <p:nvPr/>
        </p:nvSpPr>
        <p:spPr>
          <a:xfrm>
            <a:off x="6088624" y="5503480"/>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Reproducibilidad de los componentes</a:t>
            </a:r>
          </a:p>
        </p:txBody>
      </p:sp>
      <p:sp>
        <p:nvSpPr>
          <p:cNvPr id="15" name="14 Rectángulo"/>
          <p:cNvSpPr/>
          <p:nvPr/>
        </p:nvSpPr>
        <p:spPr>
          <a:xfrm>
            <a:off x="6088624" y="6184365"/>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Influencia de </a:t>
            </a:r>
            <a:r>
              <a:rPr lang="es-CR" dirty="0" err="1"/>
              <a:t>outliers</a:t>
            </a:r>
            <a:endParaRPr lang="es-CR" dirty="0"/>
          </a:p>
        </p:txBody>
      </p:sp>
      <p:sp>
        <p:nvSpPr>
          <p:cNvPr id="11" name="10 Rectángulo"/>
          <p:cNvSpPr/>
          <p:nvPr/>
        </p:nvSpPr>
        <p:spPr>
          <a:xfrm>
            <a:off x="6088620" y="3641525"/>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Interpretación geométrica de los CP</a:t>
            </a:r>
          </a:p>
        </p:txBody>
      </p:sp>
      <p:sp>
        <p:nvSpPr>
          <p:cNvPr id="12" name="10 Rectángulo">
            <a:extLst>
              <a:ext uri="{FF2B5EF4-FFF2-40B4-BE49-F238E27FC236}">
                <a16:creationId xmlns:a16="http://schemas.microsoft.com/office/drawing/2014/main" id="{F67B45E3-C779-4E44-A8F8-6C70D8622293}"/>
              </a:ext>
            </a:extLst>
          </p:cNvPr>
          <p:cNvSpPr/>
          <p:nvPr/>
        </p:nvSpPr>
        <p:spPr>
          <a:xfrm>
            <a:off x="6096000" y="4232060"/>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Cálculo de los componentes </a:t>
            </a:r>
            <a:r>
              <a:rPr lang="es-CR" dirty="0" err="1"/>
              <a:t>principale</a:t>
            </a:r>
            <a:endParaRPr lang="es-CR" dirty="0"/>
          </a:p>
        </p:txBody>
      </p:sp>
    </p:spTree>
    <p:extLst>
      <p:ext uri="{BB962C8B-B14F-4D97-AF65-F5344CB8AC3E}">
        <p14:creationId xmlns:p14="http://schemas.microsoft.com/office/powerpoint/2010/main" val="311298375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0543" y="176440"/>
            <a:ext cx="11890828" cy="708932"/>
          </a:xfrm>
        </p:spPr>
        <p:txBody>
          <a:bodyPr>
            <a:normAutofit fontScale="90000"/>
          </a:bodyPr>
          <a:lstStyle/>
          <a:p>
            <a:pPr algn="ctr"/>
            <a:r>
              <a:rPr lang="es-CR" dirty="0"/>
              <a:t>Componentes principales: </a:t>
            </a:r>
            <a:r>
              <a:rPr lang="es-CR" dirty="0" err="1"/>
              <a:t>eigenvectores</a:t>
            </a:r>
            <a:r>
              <a:rPr lang="es-CR" dirty="0"/>
              <a:t> y eigenvalues</a:t>
            </a:r>
          </a:p>
        </p:txBody>
      </p:sp>
      <p:sp>
        <p:nvSpPr>
          <p:cNvPr id="3" name="2 Marcador de contenido"/>
          <p:cNvSpPr>
            <a:spLocks noGrp="1"/>
          </p:cNvSpPr>
          <p:nvPr>
            <p:ph idx="1"/>
          </p:nvPr>
        </p:nvSpPr>
        <p:spPr>
          <a:xfrm>
            <a:off x="130630" y="957943"/>
            <a:ext cx="11901714" cy="5791200"/>
          </a:xfrm>
        </p:spPr>
        <p:txBody>
          <a:bodyPr>
            <a:normAutofit/>
          </a:bodyPr>
          <a:lstStyle/>
          <a:p>
            <a:pPr marL="0" indent="0" algn="just">
              <a:buNone/>
            </a:pPr>
            <a:r>
              <a:rPr lang="es-CR" sz="2400" b="1" dirty="0"/>
              <a:t>Eigenvectores</a:t>
            </a:r>
          </a:p>
          <a:p>
            <a:pPr marL="0" indent="0" algn="just">
              <a:buNone/>
            </a:pPr>
            <a:r>
              <a:rPr lang="es-CR" sz="2400" dirty="0"/>
              <a:t>Los </a:t>
            </a:r>
            <a:r>
              <a:rPr lang="es-CR" sz="2400" i="1" dirty="0" err="1"/>
              <a:t>eigenvectors</a:t>
            </a:r>
            <a:r>
              <a:rPr lang="es-CR" sz="2400" dirty="0"/>
              <a:t> son un caso particular de multiplicación entre una matriz y un vector. Obsérvese la siguiente multiplicación:</a:t>
            </a:r>
          </a:p>
          <a:p>
            <a:pPr marL="0" indent="0" algn="just">
              <a:buNone/>
            </a:pPr>
            <a:endParaRPr lang="es-CR" sz="2400" dirty="0"/>
          </a:p>
          <a:p>
            <a:pPr marL="0" indent="0" algn="just">
              <a:buNone/>
            </a:pPr>
            <a:endParaRPr lang="es-CR" sz="2400" dirty="0"/>
          </a:p>
          <a:p>
            <a:pPr marL="0" indent="0" algn="just">
              <a:buNone/>
            </a:pPr>
            <a:r>
              <a:rPr lang="es-CR" sz="2400" dirty="0"/>
              <a:t>El vector resultante de la multiplicación es un múltiplo entero del vector original.</a:t>
            </a:r>
          </a:p>
          <a:p>
            <a:pPr marL="0" indent="0" algn="just">
              <a:buNone/>
            </a:pPr>
            <a:r>
              <a:rPr lang="es-CR" sz="2400" dirty="0"/>
              <a:t>Los </a:t>
            </a:r>
            <a:r>
              <a:rPr lang="es-CR" sz="2400" i="1" dirty="0" err="1"/>
              <a:t>eigenvectors</a:t>
            </a:r>
            <a:r>
              <a:rPr lang="es-CR" sz="2400" dirty="0"/>
              <a:t> de una matriz son todos aquellos vectores que, al multiplicarlos por dicha matriz, resultan en el mismo vector o en un múltiplo entero del mismo. Los </a:t>
            </a:r>
            <a:r>
              <a:rPr lang="es-CR" sz="2400" i="1" dirty="0" err="1"/>
              <a:t>eigenvectors</a:t>
            </a:r>
            <a:r>
              <a:rPr lang="es-CR" sz="2400" dirty="0"/>
              <a:t> tienen una serie de propiedades matemáticas específicas:</a:t>
            </a:r>
          </a:p>
          <a:p>
            <a:pPr marL="0" indent="0" algn="just">
              <a:buNone/>
            </a:pPr>
            <a:endParaRPr lang="es-CR" sz="2400" dirty="0"/>
          </a:p>
          <a:p>
            <a:pPr algn="just"/>
            <a:r>
              <a:rPr lang="es-CR" sz="2400" dirty="0"/>
              <a:t>Los </a:t>
            </a:r>
            <a:r>
              <a:rPr lang="es-CR" sz="2400" i="1" dirty="0" err="1"/>
              <a:t>eigenvectors</a:t>
            </a:r>
            <a:r>
              <a:rPr lang="es-CR" sz="2400" dirty="0"/>
              <a:t> solo existen para matrices cuadradas y no para todas. En el caso de que una matriz </a:t>
            </a:r>
            <a:r>
              <a:rPr lang="es-CR" sz="2400" i="1" dirty="0"/>
              <a:t>n</a:t>
            </a:r>
            <a:r>
              <a:rPr lang="es-CR" sz="2400" dirty="0"/>
              <a:t> x </a:t>
            </a:r>
            <a:r>
              <a:rPr lang="es-CR" sz="2400" i="1" dirty="0"/>
              <a:t>n</a:t>
            </a:r>
            <a:r>
              <a:rPr lang="es-CR" sz="2400" dirty="0"/>
              <a:t> tenga </a:t>
            </a:r>
            <a:r>
              <a:rPr lang="es-CR" sz="2400" i="1" dirty="0" err="1"/>
              <a:t>eigenvectors</a:t>
            </a:r>
            <a:r>
              <a:rPr lang="es-CR" sz="2400" dirty="0"/>
              <a:t>, el número de ellos es </a:t>
            </a:r>
            <a:r>
              <a:rPr lang="es-CR" sz="2400" i="1" dirty="0"/>
              <a:t>n</a:t>
            </a:r>
            <a:r>
              <a:rPr lang="es-CR" sz="2400" dirty="0"/>
              <a:t>.</a:t>
            </a:r>
          </a:p>
          <a:p>
            <a:pPr marL="0" indent="0" algn="just">
              <a:buNone/>
            </a:pPr>
            <a:endParaRPr lang="es-CR"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964" y="2201202"/>
            <a:ext cx="4249510" cy="72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404449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01600" y="957943"/>
                <a:ext cx="11974285" cy="5776686"/>
              </a:xfrm>
            </p:spPr>
            <p:txBody>
              <a:bodyPr>
                <a:normAutofit lnSpcReduction="10000"/>
              </a:bodyPr>
              <a:lstStyle/>
              <a:p>
                <a:pPr algn="just"/>
                <a:r>
                  <a:rPr lang="es-CR" sz="2400" dirty="0"/>
                  <a:t>Si se escala un </a:t>
                </a:r>
                <a:r>
                  <a:rPr lang="es-CR" sz="2400" i="1" dirty="0" err="1"/>
                  <a:t>eigenvector</a:t>
                </a:r>
                <a:r>
                  <a:rPr lang="es-CR" sz="2400" dirty="0"/>
                  <a:t> antes de multiplicarlo por la matriz, se obtiene un múltiplo del mismo </a:t>
                </a:r>
                <a:r>
                  <a:rPr lang="es-CR" sz="2400" i="1" dirty="0" err="1"/>
                  <a:t>eigenvector</a:t>
                </a:r>
                <a:r>
                  <a:rPr lang="es-CR" sz="2400" dirty="0"/>
                  <a:t>. Esto se debe a que si se escala un vector multiplicándolo por cierta cantidad, lo único que se consigue es cambiar su longitud pero la dirección es la misma.</a:t>
                </a:r>
              </a:p>
              <a:p>
                <a:pPr algn="just"/>
                <a:r>
                  <a:rPr lang="es-CR" sz="2400" dirty="0"/>
                  <a:t>Todos los </a:t>
                </a:r>
                <a:r>
                  <a:rPr lang="es-CR" sz="2400" i="1" dirty="0" err="1"/>
                  <a:t>eigenvectors</a:t>
                </a:r>
                <a:r>
                  <a:rPr lang="es-CR" sz="2400" dirty="0"/>
                  <a:t> de una matriz son perpendiculares (ortogonales) entre ellos, independientemente de las dimensiones que tengan.</a:t>
                </a:r>
              </a:p>
              <a:p>
                <a:pPr marL="0" indent="0">
                  <a:buNone/>
                </a:pPr>
                <a:r>
                  <a:rPr lang="es-CR" sz="2400" dirty="0"/>
                  <a:t> </a:t>
                </a:r>
              </a:p>
              <a:p>
                <a:pPr marL="0" indent="0">
                  <a:buNone/>
                </a:pPr>
                <a:r>
                  <a:rPr lang="es-CR" sz="2400" dirty="0"/>
                  <a:t>Dada la propiedad de que multiplicar un </a:t>
                </a:r>
                <a:r>
                  <a:rPr lang="es-CR" sz="2400" i="1" dirty="0" err="1"/>
                  <a:t>eigenvector</a:t>
                </a:r>
                <a:r>
                  <a:rPr lang="es-CR" sz="2400" dirty="0"/>
                  <a:t> solo cambia su longitud pero no su naturaleza de </a:t>
                </a:r>
                <a:r>
                  <a:rPr lang="es-CR" sz="2400" i="1" dirty="0" err="1"/>
                  <a:t>eigenvector</a:t>
                </a:r>
                <a:r>
                  <a:rPr lang="es-CR" sz="2400" dirty="0"/>
                  <a:t>, es frecuente escalarlos de tal forma que su longitud sea 1. De este modo se consigue que todos ellos estén estandarizados. A continuación se muestra un ejemplo:</a:t>
                </a:r>
              </a:p>
              <a:p>
                <a:pPr marL="0" indent="0">
                  <a:buNone/>
                </a:pPr>
                <a:r>
                  <a:rPr lang="es-CR" sz="2400" dirty="0"/>
                  <a:t>El </a:t>
                </a:r>
                <a:r>
                  <a:rPr lang="es-CR" sz="2400" dirty="0" err="1"/>
                  <a:t>eigenvector</a:t>
                </a:r>
                <a:r>
                  <a:rPr lang="es-CR" sz="2400" dirty="0"/>
                  <a:t> </a:t>
                </a:r>
                <a14:m>
                  <m:oMath xmlns:m="http://schemas.openxmlformats.org/officeDocument/2006/math">
                    <m:d>
                      <m:dPr>
                        <m:ctrlPr>
                          <a:rPr lang="es-CR" sz="2400" i="1" smtClean="0">
                            <a:latin typeface="Cambria Math" panose="02040503050406030204" pitchFamily="18" charset="0"/>
                          </a:rPr>
                        </m:ctrlPr>
                      </m:dPr>
                      <m:e>
                        <m:f>
                          <m:fPr>
                            <m:type m:val="noBar"/>
                            <m:ctrlPr>
                              <a:rPr lang="es-CR" sz="2400" i="1" smtClean="0">
                                <a:latin typeface="Cambria Math" panose="02040503050406030204" pitchFamily="18" charset="0"/>
                              </a:rPr>
                            </m:ctrlPr>
                          </m:fPr>
                          <m:num>
                            <m:r>
                              <a:rPr lang="es-CR" sz="2400" b="0" i="1" smtClean="0">
                                <a:latin typeface="Cambria Math"/>
                              </a:rPr>
                              <m:t>3</m:t>
                            </m:r>
                          </m:num>
                          <m:den>
                            <m:r>
                              <a:rPr lang="es-CR" sz="2400" b="0" i="1" smtClean="0">
                                <a:latin typeface="Cambria Math"/>
                              </a:rPr>
                              <m:t>2</m:t>
                            </m:r>
                          </m:den>
                        </m:f>
                      </m:e>
                    </m:d>
                  </m:oMath>
                </a14:m>
                <a:r>
                  <a:rPr lang="es-CR" sz="2400" dirty="0"/>
                  <a:t> tiene una longitud de </a:t>
                </a:r>
                <a14:m>
                  <m:oMath xmlns:m="http://schemas.openxmlformats.org/officeDocument/2006/math">
                    <m:rad>
                      <m:radPr>
                        <m:degHide m:val="on"/>
                        <m:ctrlPr>
                          <a:rPr lang="es-CR" sz="2400" i="1" smtClean="0">
                            <a:latin typeface="Cambria Math" panose="02040503050406030204" pitchFamily="18" charset="0"/>
                          </a:rPr>
                        </m:ctrlPr>
                      </m:radPr>
                      <m:deg/>
                      <m:e>
                        <m:sSup>
                          <m:sSupPr>
                            <m:ctrlPr>
                              <a:rPr lang="es-CR" sz="2400" i="1" smtClean="0">
                                <a:latin typeface="Cambria Math" panose="02040503050406030204" pitchFamily="18" charset="0"/>
                              </a:rPr>
                            </m:ctrlPr>
                          </m:sSupPr>
                          <m:e>
                            <m:r>
                              <a:rPr lang="es-CR" sz="2400" b="0" i="1" smtClean="0">
                                <a:latin typeface="Cambria Math"/>
                              </a:rPr>
                              <m:t>3</m:t>
                            </m:r>
                          </m:e>
                          <m:sup>
                            <m:r>
                              <a:rPr lang="es-CR" sz="2400" i="1" smtClean="0">
                                <a:latin typeface="Cambria Math"/>
                              </a:rPr>
                              <m:t>2</m:t>
                            </m:r>
                          </m:sup>
                        </m:sSup>
                        <m:r>
                          <a:rPr lang="es-CR" sz="2400" i="1" smtClean="0">
                            <a:latin typeface="Cambria Math"/>
                          </a:rPr>
                          <m:t>+</m:t>
                        </m:r>
                        <m:sSup>
                          <m:sSupPr>
                            <m:ctrlPr>
                              <a:rPr lang="es-CR" sz="2400" i="1" smtClean="0">
                                <a:latin typeface="Cambria Math" panose="02040503050406030204" pitchFamily="18" charset="0"/>
                              </a:rPr>
                            </m:ctrlPr>
                          </m:sSupPr>
                          <m:e>
                            <m:r>
                              <a:rPr lang="es-CR" sz="2400" b="0" i="1" smtClean="0">
                                <a:latin typeface="Cambria Math"/>
                              </a:rPr>
                              <m:t>2</m:t>
                            </m:r>
                          </m:e>
                          <m:sup>
                            <m:r>
                              <a:rPr lang="es-CR" sz="2400" i="1" smtClean="0">
                                <a:latin typeface="Cambria Math"/>
                              </a:rPr>
                              <m:t>2</m:t>
                            </m:r>
                          </m:sup>
                        </m:sSup>
                      </m:e>
                    </m:rad>
                    <m:r>
                      <a:rPr lang="es-CR" sz="2400" b="0" i="1" smtClean="0">
                        <a:latin typeface="Cambria Math"/>
                      </a:rPr>
                      <m:t>=</m:t>
                    </m:r>
                    <m:rad>
                      <m:radPr>
                        <m:degHide m:val="on"/>
                        <m:ctrlPr>
                          <a:rPr lang="es-CR" sz="2400" b="0" i="1" smtClean="0">
                            <a:latin typeface="Cambria Math" panose="02040503050406030204" pitchFamily="18" charset="0"/>
                          </a:rPr>
                        </m:ctrlPr>
                      </m:radPr>
                      <m:deg/>
                      <m:e>
                        <m:r>
                          <a:rPr lang="es-CR" sz="2400" b="0" i="1" smtClean="0">
                            <a:latin typeface="Cambria Math"/>
                          </a:rPr>
                          <m:t>13</m:t>
                        </m:r>
                      </m:e>
                    </m:rad>
                  </m:oMath>
                </a14:m>
                <a:r>
                  <a:rPr lang="es-CR" sz="2400" dirty="0"/>
                  <a:t>. Si se divide cada dimensión entre la longitud del vector, se obtiene el </a:t>
                </a:r>
                <a:r>
                  <a:rPr lang="es-CR" sz="2400" i="1" dirty="0" err="1"/>
                  <a:t>eigenvector</a:t>
                </a:r>
                <a:r>
                  <a:rPr lang="es-CR" sz="2400" dirty="0"/>
                  <a:t> estandarizado con longitud 1. </a:t>
                </a:r>
              </a:p>
              <a:p>
                <a:pPr marL="0" indent="0">
                  <a:buNone/>
                </a:pPr>
                <a:endParaRPr lang="es-CR" sz="2400" dirty="0"/>
              </a:p>
              <a:p>
                <a:pPr marL="0" indent="0" algn="ctr">
                  <a:buNone/>
                </a:pPr>
                <a14:m>
                  <m:oMathPara xmlns:m="http://schemas.openxmlformats.org/officeDocument/2006/math">
                    <m:oMathParaPr>
                      <m:jc m:val="centerGroup"/>
                    </m:oMathParaPr>
                    <m:oMath xmlns:m="http://schemas.openxmlformats.org/officeDocument/2006/math">
                      <m:d>
                        <m:dPr>
                          <m:ctrlPr>
                            <a:rPr lang="es-CR" sz="2400" i="1">
                              <a:latin typeface="Cambria Math" panose="02040503050406030204" pitchFamily="18" charset="0"/>
                            </a:rPr>
                          </m:ctrlPr>
                        </m:dPr>
                        <m:e>
                          <m:f>
                            <m:fPr>
                              <m:type m:val="noBar"/>
                              <m:ctrlPr>
                                <a:rPr lang="es-CR" sz="2400" i="1">
                                  <a:latin typeface="Cambria Math" panose="02040503050406030204" pitchFamily="18" charset="0"/>
                                </a:rPr>
                              </m:ctrlPr>
                            </m:fPr>
                            <m:num>
                              <m:r>
                                <a:rPr lang="es-CR" sz="2400" i="1">
                                  <a:latin typeface="Cambria Math"/>
                                </a:rPr>
                                <m:t>3</m:t>
                              </m:r>
                            </m:num>
                            <m:den>
                              <m:r>
                                <a:rPr lang="es-CR" sz="2400" i="1">
                                  <a:latin typeface="Cambria Math"/>
                                </a:rPr>
                                <m:t>2</m:t>
                              </m:r>
                            </m:den>
                          </m:f>
                        </m:e>
                      </m:d>
                      <m:r>
                        <a:rPr lang="es-CR" sz="2400" i="1" smtClean="0">
                          <a:latin typeface="Cambria Math"/>
                          <a:ea typeface="Cambria Math"/>
                        </a:rPr>
                        <m:t>÷</m:t>
                      </m:r>
                      <m:rad>
                        <m:radPr>
                          <m:degHide m:val="on"/>
                          <m:ctrlPr>
                            <a:rPr lang="es-CR" sz="2400" i="1">
                              <a:latin typeface="Cambria Math" panose="02040503050406030204" pitchFamily="18" charset="0"/>
                            </a:rPr>
                          </m:ctrlPr>
                        </m:radPr>
                        <m:deg/>
                        <m:e>
                          <m:r>
                            <a:rPr lang="es-CR" sz="2400" i="1">
                              <a:latin typeface="Cambria Math"/>
                            </a:rPr>
                            <m:t>13</m:t>
                          </m:r>
                        </m:e>
                      </m:rad>
                      <m:r>
                        <a:rPr lang="es-CR" sz="2400" b="0" i="1" smtClean="0">
                          <a:latin typeface="Cambria Math"/>
                        </a:rPr>
                        <m:t>=</m:t>
                      </m:r>
                      <m:d>
                        <m:dPr>
                          <m:ctrlPr>
                            <a:rPr lang="es-CR" sz="2400" i="1">
                              <a:latin typeface="Cambria Math" panose="02040503050406030204" pitchFamily="18" charset="0"/>
                            </a:rPr>
                          </m:ctrlPr>
                        </m:dPr>
                        <m:e>
                          <m:f>
                            <m:fPr>
                              <m:type m:val="noBar"/>
                              <m:ctrlPr>
                                <a:rPr lang="es-CR" sz="2400" i="1">
                                  <a:latin typeface="Cambria Math" panose="02040503050406030204" pitchFamily="18" charset="0"/>
                                </a:rPr>
                              </m:ctrlPr>
                            </m:fPr>
                            <m:num>
                              <m:r>
                                <a:rPr lang="es-CR" sz="2400" i="1">
                                  <a:latin typeface="Cambria Math"/>
                                </a:rPr>
                                <m:t>3</m:t>
                              </m:r>
                              <m:r>
                                <a:rPr lang="es-CR" sz="2400" b="0" i="1" smtClean="0">
                                  <a:latin typeface="Cambria Math"/>
                                </a:rPr>
                                <m:t>/</m:t>
                              </m:r>
                              <m:rad>
                                <m:radPr>
                                  <m:degHide m:val="on"/>
                                  <m:ctrlPr>
                                    <a:rPr lang="es-CR" sz="2400" i="1">
                                      <a:latin typeface="Cambria Math" panose="02040503050406030204" pitchFamily="18" charset="0"/>
                                    </a:rPr>
                                  </m:ctrlPr>
                                </m:radPr>
                                <m:deg/>
                                <m:e>
                                  <m:r>
                                    <a:rPr lang="es-CR" sz="2400" i="1">
                                      <a:latin typeface="Cambria Math"/>
                                    </a:rPr>
                                    <m:t>13</m:t>
                                  </m:r>
                                </m:e>
                              </m:rad>
                            </m:num>
                            <m:den>
                              <m:r>
                                <a:rPr lang="es-CR" sz="2400" i="1">
                                  <a:latin typeface="Cambria Math"/>
                                </a:rPr>
                                <m:t>2</m:t>
                              </m:r>
                              <m:r>
                                <a:rPr lang="es-CR" sz="2400" b="0" i="1" smtClean="0">
                                  <a:latin typeface="Cambria Math"/>
                                </a:rPr>
                                <m:t>/</m:t>
                              </m:r>
                              <m:rad>
                                <m:radPr>
                                  <m:degHide m:val="on"/>
                                  <m:ctrlPr>
                                    <a:rPr lang="es-CR" sz="2400" i="1">
                                      <a:latin typeface="Cambria Math" panose="02040503050406030204" pitchFamily="18" charset="0"/>
                                    </a:rPr>
                                  </m:ctrlPr>
                                </m:radPr>
                                <m:deg/>
                                <m:e>
                                  <m:r>
                                    <a:rPr lang="es-CR" sz="2400" i="1">
                                      <a:latin typeface="Cambria Math"/>
                                    </a:rPr>
                                    <m:t>13</m:t>
                                  </m:r>
                                </m:e>
                              </m:rad>
                            </m:den>
                          </m:f>
                        </m:e>
                      </m:d>
                    </m:oMath>
                  </m:oMathPara>
                </a14:m>
                <a:endParaRPr lang="es-CR" sz="2400" dirty="0"/>
              </a:p>
              <a:p>
                <a:pPr marL="0" indent="0">
                  <a:buNone/>
                </a:pPr>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01600" y="957943"/>
                <a:ext cx="11974285" cy="5776686"/>
              </a:xfrm>
              <a:blipFill rotWithShape="1">
                <a:blip r:embed="rId2"/>
                <a:stretch>
                  <a:fillRect l="-815" t="-2004" r="-764"/>
                </a:stretch>
              </a:blipFill>
            </p:spPr>
            <p:txBody>
              <a:bodyPr/>
              <a:lstStyle/>
              <a:p>
                <a:r>
                  <a:rPr lang="es-CR">
                    <a:noFill/>
                  </a:rPr>
                  <a:t> </a:t>
                </a:r>
              </a:p>
            </p:txBody>
          </p:sp>
        </mc:Fallback>
      </mc:AlternateContent>
      <p:sp>
        <p:nvSpPr>
          <p:cNvPr id="4" name="1 Título"/>
          <p:cNvSpPr>
            <a:spLocks noGrp="1"/>
          </p:cNvSpPr>
          <p:nvPr>
            <p:ph type="title"/>
          </p:nvPr>
        </p:nvSpPr>
        <p:spPr>
          <a:xfrm>
            <a:off x="170543" y="176440"/>
            <a:ext cx="11890828" cy="708932"/>
          </a:xfrm>
        </p:spPr>
        <p:txBody>
          <a:bodyPr>
            <a:normAutofit fontScale="90000"/>
          </a:bodyPr>
          <a:lstStyle/>
          <a:p>
            <a:pPr algn="ctr"/>
            <a:r>
              <a:rPr lang="es-CR" dirty="0"/>
              <a:t>Componentes principales: </a:t>
            </a:r>
            <a:r>
              <a:rPr lang="es-CR" dirty="0" err="1"/>
              <a:t>eigenvectores</a:t>
            </a:r>
            <a:r>
              <a:rPr lang="es-CR" dirty="0"/>
              <a:t> y eigenvalues</a:t>
            </a:r>
          </a:p>
        </p:txBody>
      </p:sp>
    </p:spTree>
    <p:extLst>
      <p:ext uri="{BB962C8B-B14F-4D97-AF65-F5344CB8AC3E}">
        <p14:creationId xmlns:p14="http://schemas.microsoft.com/office/powerpoint/2010/main" val="291872962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9570" y="1186997"/>
            <a:ext cx="8712201" cy="5475060"/>
          </a:xfrm>
        </p:spPr>
        <p:txBody>
          <a:bodyPr>
            <a:normAutofit/>
          </a:bodyPr>
          <a:lstStyle/>
          <a:p>
            <a:pPr marL="0" indent="0">
              <a:buNone/>
            </a:pPr>
            <a:r>
              <a:rPr lang="es-CR" sz="2400" b="1" dirty="0" err="1"/>
              <a:t>Eigenvalue</a:t>
            </a:r>
            <a:endParaRPr lang="es-CR" sz="2400" b="1" dirty="0"/>
          </a:p>
          <a:p>
            <a:pPr marL="0" indent="0" algn="just">
              <a:buNone/>
            </a:pPr>
            <a:br>
              <a:rPr lang="es-CR" sz="2400" dirty="0"/>
            </a:br>
            <a:r>
              <a:rPr lang="es-CR" sz="2400" dirty="0"/>
              <a:t>Cuando se multiplica una matriz por alguno de sus </a:t>
            </a:r>
            <a:r>
              <a:rPr lang="es-CR" sz="2400" i="1" dirty="0" err="1"/>
              <a:t>eigenvectors</a:t>
            </a:r>
            <a:r>
              <a:rPr lang="es-CR" sz="2400" dirty="0"/>
              <a:t> se obtiene un múltiplo del vector original, es decir, el resultado es ese mismo vector multiplicado por un número. Al valor por el que se multiplica el </a:t>
            </a:r>
            <a:r>
              <a:rPr lang="es-CR" sz="2400" i="1" dirty="0" err="1"/>
              <a:t>eigenvector</a:t>
            </a:r>
            <a:r>
              <a:rPr lang="es-CR" sz="2400" dirty="0"/>
              <a:t> resultante se le conoce como </a:t>
            </a:r>
            <a:r>
              <a:rPr lang="es-CR" sz="2400" i="1" dirty="0" err="1"/>
              <a:t>eigenvalue</a:t>
            </a:r>
            <a:r>
              <a:rPr lang="es-CR" sz="2400" dirty="0"/>
              <a:t>. A todo </a:t>
            </a:r>
            <a:r>
              <a:rPr lang="es-CR" sz="2400" i="1" dirty="0" err="1"/>
              <a:t>eigenvector</a:t>
            </a:r>
            <a:r>
              <a:rPr lang="es-CR" sz="2400" dirty="0"/>
              <a:t> le corresponde un </a:t>
            </a:r>
            <a:r>
              <a:rPr lang="es-CR" sz="2400" i="1" dirty="0" err="1"/>
              <a:t>eigenvalue</a:t>
            </a:r>
            <a:r>
              <a:rPr lang="es-CR" sz="2400" dirty="0"/>
              <a:t> y viceversa. </a:t>
            </a:r>
            <a:br>
              <a:rPr lang="es-CR" sz="2400" dirty="0"/>
            </a:br>
            <a:endParaRPr lang="es-CR" sz="2400" dirty="0"/>
          </a:p>
          <a:p>
            <a:pPr marL="0" indent="0" algn="just">
              <a:buNone/>
            </a:pPr>
            <a:r>
              <a:rPr lang="es-CR" sz="2400" dirty="0"/>
              <a:t>En el método PCA, cada una de las componentes se corresponde con un </a:t>
            </a:r>
            <a:r>
              <a:rPr lang="es-CR" sz="2400" i="1" dirty="0" err="1"/>
              <a:t>eigenvector</a:t>
            </a:r>
            <a:r>
              <a:rPr lang="es-CR" sz="2400" dirty="0"/>
              <a:t>, y el orden de componente se establece por orden decreciente de </a:t>
            </a:r>
            <a:r>
              <a:rPr lang="es-CR" sz="2400" i="1" dirty="0" err="1"/>
              <a:t>eigenvalue</a:t>
            </a:r>
            <a:r>
              <a:rPr lang="es-CR" sz="2400" dirty="0"/>
              <a:t>. Así pues, el primer componente es el </a:t>
            </a:r>
            <a:r>
              <a:rPr lang="es-CR" sz="2400" i="1" dirty="0" err="1"/>
              <a:t>eigenvector</a:t>
            </a:r>
            <a:r>
              <a:rPr lang="es-CR" sz="2400" dirty="0"/>
              <a:t> con el </a:t>
            </a:r>
            <a:r>
              <a:rPr lang="es-CR" sz="2400" i="1" dirty="0" err="1"/>
              <a:t>eigenvalue</a:t>
            </a:r>
            <a:r>
              <a:rPr lang="es-CR" sz="2400" dirty="0"/>
              <a:t> asociado más alto. </a:t>
            </a:r>
          </a:p>
        </p:txBody>
      </p:sp>
      <p:sp>
        <p:nvSpPr>
          <p:cNvPr id="4" name="1 Título"/>
          <p:cNvSpPr>
            <a:spLocks noGrp="1"/>
          </p:cNvSpPr>
          <p:nvPr>
            <p:ph type="title"/>
          </p:nvPr>
        </p:nvSpPr>
        <p:spPr>
          <a:xfrm>
            <a:off x="170543" y="176440"/>
            <a:ext cx="11890828" cy="708932"/>
          </a:xfrm>
        </p:spPr>
        <p:txBody>
          <a:bodyPr>
            <a:normAutofit fontScale="90000"/>
          </a:bodyPr>
          <a:lstStyle/>
          <a:p>
            <a:pPr algn="ctr"/>
            <a:r>
              <a:rPr lang="es-CR" dirty="0"/>
              <a:t>Componentes principales: </a:t>
            </a:r>
            <a:r>
              <a:rPr lang="es-CR" dirty="0" err="1"/>
              <a:t>eigenvectores</a:t>
            </a:r>
            <a:r>
              <a:rPr lang="es-CR" dirty="0"/>
              <a:t> y eigenvalues</a:t>
            </a:r>
          </a:p>
        </p:txBody>
      </p:sp>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9058" y="1623786"/>
            <a:ext cx="2450407" cy="22660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988" y="4274456"/>
            <a:ext cx="2804436" cy="248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84954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01600" y="1219200"/>
                <a:ext cx="11988799" cy="5123543"/>
              </a:xfrm>
            </p:spPr>
            <p:txBody>
              <a:bodyPr>
                <a:normAutofit/>
              </a:bodyPr>
              <a:lstStyle/>
              <a:p>
                <a:pPr marL="0" indent="0">
                  <a:buNone/>
                </a:pPr>
                <a:r>
                  <a:rPr lang="es-CR" sz="2400" b="1" dirty="0"/>
                  <a:t>Interpretación geométrica de los componentes principales</a:t>
                </a:r>
              </a:p>
              <a:p>
                <a:pPr marL="0" indent="0" algn="just">
                  <a:buNone/>
                </a:pPr>
                <a:r>
                  <a:rPr lang="es-CR" sz="2400" dirty="0"/>
                  <a:t>Una forma intuitiva de entender el proceso de PCA consiste en interpretar las componentes principales desde un punto de vista geométrico. Supóngase un conjunto de observaciones para las que se dispone de dos variables (</a:t>
                </a:r>
                <a14:m>
                  <m:oMath xmlns:m="http://schemas.openxmlformats.org/officeDocument/2006/math">
                    <m:sSub>
                      <m:sSubPr>
                        <m:ctrlPr>
                          <a:rPr lang="es-CR" sz="2400" b="1" i="1" smtClean="0">
                            <a:latin typeface="Cambria Math" panose="02040503050406030204" pitchFamily="18" charset="0"/>
                          </a:rPr>
                        </m:ctrlPr>
                      </m:sSubPr>
                      <m:e>
                        <m:r>
                          <a:rPr lang="es-CR" sz="2400" b="1" i="1" smtClean="0">
                            <a:latin typeface="Cambria Math"/>
                          </a:rPr>
                          <m:t>𝑿</m:t>
                        </m:r>
                      </m:e>
                      <m:sub>
                        <m:r>
                          <a:rPr lang="es-CR" sz="2400" b="1" i="1" smtClean="0">
                            <a:latin typeface="Cambria Math"/>
                          </a:rPr>
                          <m:t>𝟏</m:t>
                        </m:r>
                      </m:sub>
                    </m:sSub>
                    <m:r>
                      <a:rPr lang="es-CR" sz="2400" b="0" i="1" smtClean="0">
                        <a:latin typeface="Cambria Math"/>
                      </a:rPr>
                      <m:t>, </m:t>
                    </m:r>
                    <m:sSub>
                      <m:sSubPr>
                        <m:ctrlPr>
                          <a:rPr lang="es-CR" sz="2400" b="1" i="1" smtClean="0">
                            <a:latin typeface="Cambria Math" panose="02040503050406030204" pitchFamily="18" charset="0"/>
                          </a:rPr>
                        </m:ctrlPr>
                      </m:sSubPr>
                      <m:e>
                        <m:r>
                          <a:rPr lang="es-CR" sz="2400" b="1" i="1" smtClean="0">
                            <a:latin typeface="Cambria Math"/>
                          </a:rPr>
                          <m:t>𝑿</m:t>
                        </m:r>
                      </m:e>
                      <m:sub>
                        <m:r>
                          <a:rPr lang="es-CR" sz="2400" b="1" i="1" smtClean="0">
                            <a:latin typeface="Cambria Math"/>
                          </a:rPr>
                          <m:t>𝟐</m:t>
                        </m:r>
                      </m:sub>
                    </m:sSub>
                  </m:oMath>
                </a14:m>
                <a:r>
                  <a:rPr lang="es-CR" sz="2400" dirty="0"/>
                  <a:t>). El vector que define en el primer componente principal (</a:t>
                </a:r>
                <a14:m>
                  <m:oMath xmlns:m="http://schemas.openxmlformats.org/officeDocument/2006/math">
                    <m:sSub>
                      <m:sSubPr>
                        <m:ctrlPr>
                          <a:rPr lang="es-CR" sz="2400" b="1" i="1">
                            <a:latin typeface="Cambria Math" panose="02040503050406030204" pitchFamily="18" charset="0"/>
                          </a:rPr>
                        </m:ctrlPr>
                      </m:sSubPr>
                      <m:e>
                        <m:r>
                          <a:rPr lang="es-CR" sz="2400" b="1" i="1" smtClean="0">
                            <a:latin typeface="Cambria Math"/>
                          </a:rPr>
                          <m:t>𝒁</m:t>
                        </m:r>
                      </m:e>
                      <m:sub>
                        <m:r>
                          <a:rPr lang="es-CR" sz="2400" b="1" i="1">
                            <a:latin typeface="Cambria Math"/>
                          </a:rPr>
                          <m:t>𝟏</m:t>
                        </m:r>
                      </m:sub>
                    </m:sSub>
                  </m:oMath>
                </a14:m>
                <a:r>
                  <a:rPr lang="es-CR" sz="2400" dirty="0"/>
                  <a:t>) sigue la dirección en la que las observaciones varían más (</a:t>
                </a:r>
                <a:r>
                  <a:rPr lang="es-CR" sz="2400" dirty="0" err="1"/>
                  <a:t>linea</a:t>
                </a:r>
                <a:r>
                  <a:rPr lang="es-CR" sz="2400" dirty="0"/>
                  <a:t> roja). La proyección de cada observación sobre esa dirección equivale al valor del primer componente para dicha observación (</a:t>
                </a:r>
                <a:r>
                  <a:rPr lang="es-CR" sz="2400" i="1" dirty="0"/>
                  <a:t>principal </a:t>
                </a:r>
                <a:r>
                  <a:rPr lang="es-CR" sz="2400" i="1" dirty="0" err="1"/>
                  <a:t>component</a:t>
                </a:r>
                <a:r>
                  <a:rPr lang="es-CR" sz="2400" i="1" dirty="0"/>
                  <a:t> scores</a:t>
                </a:r>
                <a:r>
                  <a:rPr lang="es-CR" sz="2400" dirty="0"/>
                  <a:t>,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a:rPr>
                          <m:t>𝑧</m:t>
                        </m:r>
                      </m:e>
                      <m:sub>
                        <m:r>
                          <a:rPr lang="es-CR" sz="2400" b="0" i="1" smtClean="0">
                            <a:latin typeface="Cambria Math"/>
                          </a:rPr>
                          <m:t>𝑖</m:t>
                        </m:r>
                        <m:r>
                          <a:rPr lang="es-CR" sz="2400" b="0" i="1" smtClean="0">
                            <a:latin typeface="Cambria Math"/>
                          </a:rPr>
                          <m:t>1</m:t>
                        </m:r>
                      </m:sub>
                    </m:sSub>
                  </m:oMath>
                </a14:m>
                <a:r>
                  <a:rPr lang="es-CR" sz="2400" dirty="0"/>
                  <a:t>).</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01600" y="1219200"/>
                <a:ext cx="11988799" cy="5123543"/>
              </a:xfrm>
              <a:blipFill rotWithShape="1">
                <a:blip r:embed="rId2"/>
                <a:stretch>
                  <a:fillRect l="-814" t="-1667" r="-763"/>
                </a:stretch>
              </a:blipFill>
            </p:spPr>
            <p:txBody>
              <a:bodyPr/>
              <a:lstStyle/>
              <a:p>
                <a:r>
                  <a:rPr lang="es-CR">
                    <a:noFill/>
                  </a:rPr>
                  <a:t> </a:t>
                </a:r>
              </a:p>
            </p:txBody>
          </p:sp>
        </mc:Fallback>
      </mc:AlternateContent>
      <p:sp>
        <p:nvSpPr>
          <p:cNvPr id="4" name="1 Título"/>
          <p:cNvSpPr>
            <a:spLocks noGrp="1"/>
          </p:cNvSpPr>
          <p:nvPr>
            <p:ph type="title"/>
          </p:nvPr>
        </p:nvSpPr>
        <p:spPr>
          <a:xfrm>
            <a:off x="0" y="176440"/>
            <a:ext cx="12192000" cy="708932"/>
          </a:xfrm>
        </p:spPr>
        <p:txBody>
          <a:bodyPr>
            <a:normAutofit/>
          </a:bodyPr>
          <a:lstStyle/>
          <a:p>
            <a:pPr algn="ctr"/>
            <a:r>
              <a:rPr lang="es-CR" dirty="0"/>
              <a:t>Componentes principales: interpretación geométrica</a:t>
            </a:r>
          </a:p>
        </p:txBody>
      </p:sp>
      <p:sp>
        <p:nvSpPr>
          <p:cNvPr id="5" name="AutoShape 2" descr="data:image/png;base64,iVBORw0KGgoAAAANSUhEUgAAA8AAAAJACAIAAADNc5igAAAACXBIWXMAAB2HAAAdhwGP5fFlAAAgAElEQVR4nOzdd0AT5/8H8OeSsEEQxIUoSxwoCu4WBdwo7qqoVesWt1XburVftba1Yp2tqxXFrahYBBVR0CqoCG5QcTAUFdmb5H5/XJsfhXC5QLiQ5P36C+8+XD5ExjtPnnseiqZpAgAAAAAA3AhU3QAAAAAAgDpBgAYAAAAAUAACNAAAAACAAhCgAQAAAAAUgAANAAAAAKAABGgAAAAAAAUgQAMAAAAAKAABGgAAAABAAQjQAAAAAAAKQIAGAAAAAFAAAjQAAAAAgAIQoAEAAAAAFIAADQAAAACgAJGqG9AQd+/eff36NW8PV1JSQgihKEokwv8g38RiMU3TeOb5V1paStM0IUQkElEUpep2tItEIhGLxXjm+cc884QQoVAoEGDMi28lJSV45lVCVTnH1dXVxsaGSyVCgHKcP38+KChI1V0AAAAAQBWtWLECAZpvrVu39vf35+GBaJpOT08nhIhEIjMzMx4eEcrKycmRSCSmpqaqbkTrZGdnFxcXE0Lq1q0rFApV3Y52KSoqysnJMTc3x1Acz5hnnhBiZGRkYGCg6na0zsePH/HM84//nFNcXPzZZ58p9Cn4VQgAAAAAoAAEaAAAAAAABSBAAwAAAAAoAAEaAAAAAEABCNAAAAAAAApAgAYAAAAAUAACNAAAAACAAhCgAQAAAAAUgAANAAAAAKAABGgAAAAAAAUgQAMAAAAAKAABGgAAAABAAQjQAAAAAOqkuLhY1S1oOwRoAAAAgNpOIpEcOHCgR48eenp6enp6ZmZmw4YNu3btmqr70lII0AAAAAC1Wm5ubt++fb/66qvIyEhm+DkrK+vMmTOenp5LlixRdXfaCAEaAAAAoFYbP358WFhYxeM0TW/atMnPz4//lrQcAjQAAABA7XX9+vUzZ86wFKxevTonJ4e3foAgQAMAAADUZidOnGAvyMnJCQ0N5acZYCBAAwAAANRez549k1sTHx/PQycghQANAAAAUHtxWbSupKSEh05ACgEaAAAAoPZq1qyZ3BobG5uabwT+HwI0AAAAQO01YMAA9gKhUNivXz9+mgGGSNUNaIjS0lKxWJyZmcnng/L/iEAIkUgkNE3jmeefWCxmPsjOzqYoSrXNaBuJREIIyc7OVnUjWoemaeaDwsLCoqIi1TajnQoKClT+zHt4eLRt2/bBgweVFUyaNMnAwEDz/jDxlnOqsLMjArRyUBRFUZRIxNPzWVpayjwob48IUsw8Mzzz/KNpmsnQIpEIAZpnYrFYIpEIhUI88zwTi8XMt71AIBAKhapuR+uUlpYKBAKV/8IXiURHjhzp379/cnJyxbPu7u4//PCDyptUIpqmec45zBiBQjTn6VYtoVAoEAiMjY15eCyapgsLCwkhvD0ilJWTkyORSPDM8y87O5tJEoaGhkgSPCsqKiopKTEyMhIIMPGPV8wzTwjR1dU1MDBQdTtap7CwUE9PrzY8805OTrGxsatWrfL398/NzWUONm7ceOHChQsWLNCk9EwIoWmaGfXnLedgBBoAAABAA1lYWOzYsWPLli2PHj3KyMho3Lixo6Mj3hRSFQRoAAAAAPWgo6PTvn17VXcBWIUDAAAAAEARCNAAAAAAAApAgAYAAAAAUAACNAAAAACAAhCgAQAAAAAUgAANAAAAAKAABGgAAAAAAAUgQAMAAAAAKAABGgAAAABAAQjQAAAAAAAKQIAGAAAAAFAAAjQAAAAAgAIQoAEAAAAAFIAADQAAAACgAARoAAAAAAAFIEADAAAAACgAARoAAAAAQAEI0AAAAAAACkCABgAAAABQAAI0AAAAAIACEKABAAAAABSAAA0AAAAAoAAEaAAAAAAABSBAAwAAAAAoAAEaAABAmQoKCl6+fJmWlqbqRgCgpiBAAwAAKEdQUFCPHj3q1KljZ2fXsGHDJk2aLF++PDs7W9V9AYCSIUADAABUF03T8+fPHzx4cGRkZGlpKXMwJSVlw4YNLi4uL1++VG17AKBcCNAAAADVtX379q1bt8o8lZiYOGjQoJKSkipc9tOnT7dv3759+/b79++r1yAAKBMCNAAAQLUUFxevXbuWpeDRo0cBAQEKXfPWrVu9evVq0qTJgAEDBgwYYGtr+9lnn4WFhVWvUwBQDgRoAACAarl+/Xp6ejp7zdmzZ7lf8MCBA927d79y5YpEImGO0DR98+bNPn36bN68ueqNAoCSIEADAABUS2JiotyaFy9ecLza/fv3p06dKp1IXRZN04sXLw4PD1esPwBQNgRoAACAaqFpWolX27Bhg8z0LH2s77//XokPBwBVgAANAABQLXZ2dnJr7O3tuVyKpung4GD2msjISCyNB6BaCNAAAADV0r17dwsLC/aaIUOGcLlURkZGTk4Oe41YLE5OTubaHADUAARoAACAatHV1V2zZg1LQZs2bcaNG8flUjo6OkosA4AaggANAABQXbNnz543b57MU3Z2dkFBQRwjr4mJSaNGjdhrDA0Nra2tFW4RAJQHARoAAKC6KIr69ddfz5075+bmJhQKmYNWVlbLli27d++ejY0N90t98cUX7AXe3t76+vpVbhUAqk+k6gYAAAA0xKBBgwYNGpSfn//u3TtDQ8OGDRtW4SLLli07fPhwZQtLGxsb/+9//6temwBQXRiBBgAAUCZDQ0M7O7uqpWdCSMOGDYODg2V+et26dQMDAx0dHavXIABUFwI0AABA7dK5c+cHDx4sXbpUmpVtbW0XLFjw4MGD3r17q7Y3ACCYwgEAAFAL1atXb8OGDatXr87MzJRIJGZmZgYGBqpuCgD+gQANAABQewmFQuldiQBQS2AKBwAAAACAAhCgAQAAAAAUgAANAAAAAKAABGgAAAAAAAUgQAMAAAAAKAABGgAAAABAAQjQAAAAAAAKQIAGAAAAAFAAAjQAAAAAgAIQoAEAAAAAFIAADQAAAACgAARoAAAAAAAFIEADAAAAAChApOoGquXy5ctbt279/fffGzVqVO5UQUFBXl6ezM+qW7euUCiU/jMrK+vIkSPR0dGZmZkWFhbdunXz8fExNDSswb4BAAAAQG2pcYCmafratWuVnT19+vSxY8dkntq2bVuzZs2Yj9PT05csWfLx40dCiL6+flpa2pkzZ+7cufPTTz8ZGxvXRNsAAAAAGommaYqiVN0FH9R1CodEIjl79mxcXFxlBampqVyus3v37o8fP9rZ2e3YsePYsWN+fn7169dPTk729/dXXrMAAAAAmik9PX3lypWtW7cWiUQikcjR0XHx4sUcY5j6Ur8R6Dt37ly/fv3hw4fv379nKXv79i3572BzRVlZWdHR0bq6ukuXLm3QoAEhxN7eftmyZQsWLIiIiJg6daqurq7S+wcAAADQDHfu3BkyZEjZuPzs2bNffvll//79x48f7927twp7q1HqNwJ98+bNK1eusKdnmqbfvn1LUVTjxo1ZyiIjI8VisbOzM5OeGXZ2dnZ2dvn5+Xfu3FFa0wAAAACaJS0tzcvLS+Zgc0ZGxtChQxMSEvjvih/qF6B9fHy2/KuyW/1yc3Pz8vIaNmyoo6PDcqkHDx4QQlxcXModd3V1JYSwzA8BAAAA0HI//PADcxeZTHl5eStXruSzHz6p3xQOS0tLS0tL5uOyi2mUxczfaNKkyfXr18PDw9+9e2dpaWlrazto0CBzc3NpWUZGBiGk4ig1s6ZHZmZmTfQPAAAAoAFOnDjBXhAUFFRYWKivr89PP3xSvwDNBfNuQkxMzO3bt5kjSUlJMTExoaGh8+bN69q1K3MwKyuLEGJkZFTu05n1N5izFe3Zs6ewsLDcwU+fPkkkksoWzqsh/D8iEEJKS0tpmsYzzz+xWMx8kJ+fLxCo37tnao158vPz87Xk/vraQ/ptX1xcLJFIVNuMdsIzX5m8vDy5dwoWFBTEx8c7ODgodGWappkPeMs5xcXFin6KZgZoZgRaLBYPGzbM09Ozfv36L1++9Pf3f/LkyebNm3ft2mVhYUH+jcgVl6tjD9BHjhzJzs4ud7Bt27YSiaSgoEDpXwsL/h8RpPDMq1BRUZGqW9BSFccOgDclJSUlJSWq7kIb4ZmvTMUsVFlZlf9i8pZzqvBfrJmjOHXr1u3evfucOXMmTZpkY2NjaGjo5OS0YcOGZs2aFRYWHjlyhCmTvsSRCT8wAAAAADKZmprK3TFDKBRaWVnx0w/PNHMEun///v379y93UCgUjhgxYvPmzfHx8cwRMzMzmRsW5ubmEkLq1q0r8+KrV6+umK1DQ0PfvXtnYmKihO7loWma6VAoFGLHRP4VFBTQNI1nnn8FBQWlpaWEECMjI0zh4FlJSUlhYaGxsTGmcPCstLSUGYHT09PDyqr8y8nJwTPPwsvLi30adLdu3aoQoPnPOZjCIYetrS0hJDk5WSwWC4VCMzOzt2/fVgzQzJHKArS7u3vFgzdu3KAoSk9PT9ktyyD9xuLtEaEsZj4cnnn+SWdu6OrqVnYDMdScwsJCXV1dvHRRFZFIhF87/MvJycEzz2LFihWBgYHM0EZFFEWtXbu2Cs8e/zmnCkMD2vWrkPlv0NfXZ/4GmJmZkX8nTJeVlpYmPQsAAAAAFTk7O+/du1ckkjEaS1HUTz/91LNnT/674ocGBujCwsI5c+bMmTMnPz+/3Knk5GRCiLW1NfNSo23btkTWes+xsbGEkDZt2vDRLgAAAIB6mjhxYkREhIeHR9lB3M6dO4eGhi5evFiFjdU0DQzQ+vr6devWffPmzcWLF8udOn/+PCGkXbt2zD+7d+8uFArj4uLKLrjx7t27hIQEQ0ND6Wp3AAAAACBTt27dwsPD09LSIiMjIyIiUlJSoqKi+vTpo+q+apYGBmhCiJeXFyHE39//8uXLzCKaGRkZ27Zti4mJsbCwGDFiBFNmamrauXPngoKCTZs2McPVWVlZGzdupGna09MTNw0AAAAAcGFpaenm5ta9e/eK+9NpJM28ifCzzz4bNGhQUFDQ1q1bd+zYYWhomJOTQwgxNzdfvHhx2R1xpk+fnpCQEBcXN27cOCsrq6SkJJqmmzZtOn78eNW1DwAAAAC1l2YGaELI1KlT27Vrd+7cuZSUlLy8PEdHx5YtW44ePbrcSnMWFhZbtmw5fPhwdHR0SkoK8/pp9OjRBgYGquocAAB49vjx46ioqNzcXEtLS3d390aNGqm6IwCo1dQ7QAcEBFR2iqKozp07d+7cWe5FTE1NfX19fX19ldoaAACogbi4OF9f35s3b0qPCIVCHx+fLVu21KtXT4WNAUBtpplzoAEAAOS6du1at27dyqZnQohYLA4ICOjSpUvFRU4BABgI0AAAoI3y8vLGjh3L7PNXUWJi4syZM3luCQDUBQI0AABooyNHjqSmprIUnDt3LiEhgbd+AECNIEADAIA2CgsLk1tz5coVHjoBALWDAA0AANro3bt3cmvYh6gBQGshQAMAgDYyNjaWW1Nu5VMAAAYCNAAAaCNnZ2e5Ne3ateOhEwBQOwjQAACgjcaOHSsUClkKrK2tPTw8+GoHANQJAjQAAGgjJyenBQsWVHZWIBBs375dV1eXz5YAQF0gQAMAgJb66aefFi5cSFFUuePGxsb+/v6DBw9WSVcAUPup91beAAAAVSYQCDZv3jxhwoR9+/bdvn07IyOjUaNGnp6eM2bMaNiwoaq7A4DaCwEaAAC0Wvv27bdt26bqLgBAnWAKBwAAAACAAhCgAQAAAAAUgAANAAAAAKAABGgAAAAAAAUgQAMAAAAAKAABGgAAAABAAQjQAAAAAAAKQIAGAAAAAFAAAjQAAAAAgAIQoAEAAAAAFIAADQAAAACgAJGqGwAAAAA18/Hjx7dv3xobGzdr1kwgwGAcaB180wMAAABXx44d69ChQ/369Z2dne3s7OrXr79gwYL09HRV9wXAKwRoAAAAkI+m6alTp/r4+MTExNA0zRxMT0//9ddf27dvn5CQoNr2APiEAA0AAADy/fLLL/v27ZN5Kjk5edCgQcXFxTy3BKAqCNAAAAAgR1FR0fr161kKEhIS/P39eesHQLUQoAEAAECOiIiIzMxM9ppz587x0wyAyiFAAwAAgByvXr2SW/Py5cuabwSgVsAydgAAACAHRVFyazRmPbuXL19u27YtLCwsKSnJyMioQ4cOEydOHDp0KJcnQY2kpKRcu3YtOTnZyMjI1dW1S5cuGvM/yAMEaAAAAJDDwcFBKTW1n7+//8yZMwsKCph/ZmRkJCcnnz171svL69ixYyYmJqptTykyMzPnz58fEBAgFoulB1u0aLFjx45evXqpsDE1gpcaAAAAIMfnn39uaWnJXjNs2DB+mqk5wcHBkyZNkqbnsi5cuDBmzBj+W6qopKQkIyNDupKgoj59+uTm5ubv7182PRNC4uPj+/bte+zYMWX0qPkQoAEAgI1YLH7y5ElcXNzr169V3Ys2ysnJyc7OVnUXREdHh30VDldX11qSL6uMpukFCxZIJJLKCv7666/g4GA+WyqrtLR0165dHTp00NfXNzc3NzQ07NevX0hIiKLXWbx48aNHj2SekkgkU6dOTU1NrXazmg8BGgAAZMvMzFy4cGG9evVcXFx69+5tZ2dnZ2e3devWcgNXUBNSUlLmzp1rY2NjZ2dnb2/ftGnTqVOnvnjxQoUtTZs27dtvv5U5D7hVq1Znz54VCoX8d6VEd+7cefbsGXvN0aNH+WmmnKysLA8Pj1mzZsXExDARv7Cw8OLFi15eXrNnz+Y+Gv3x40f21QZzc3P37NmjhI41HQI0AADI8Pr1a1dX1y1btpRdvOzly5fz58/39vYuKipSYW8a79q1a87Oztu3b3/37h1z5OPHj/v27WvXrt3Zs2dV2NjGjRsvXbrUt29fPT095oiDg8O6devu3LnTpEkTFTamFE+ePJFbU9nYbU0bM2bMjRs3ZJ7auXPnjz/+yPE6kZGRcl8AX7lyRbHmtBICNAAAlCeRSIYPH17ZqmQhISHffvstzy1pj6SkpMGDB3/69Kniqby8PB8fn4cPH/LflVSvXr1CQ0Ozs7OTk5Ozs7OfPXu2fPlyQ0NDFbakLDKnPpeTn5/PQyflhIeHX7hwgaVg3bp1WVlZXC4lfUlWzRpAgAYAgPLOnj0bExPDUrBz5860tDTe+tEq69evZ5n0XFhYuHLlSj77kUlXV9fKykozlqSQsrKykltjbW3NQyflnD59mr0gLy+P42RoLv9lderU4dSWdkOABgCA8s6fP89eUFJSEhoayk8z2iYwMJC9ICQkhMtYKSjK3d1dX1+fvaZfv378NFPW8+fP5dbInb3NcHFxUUoNIEADAEB5XBbcwLZzNSE7O/v9+/fsNYWFhW/evOGnH61iYmIye/ZsloL69etPnTqVt36kSktL5dZwvLXXycmpQ4cO7DUTJkzg1JZ2Q4AGAIDyRCL522xxqQFFcYxBLEutQXWsW7fO09NT5ilDQ8MTJ06Ympry3BIhxMbGRm6Nra0tx6vt2LGDZaB9ypQpbm5uHC+lzRCgAQCgvObNm8utcXR05KETbWNmZmZmZsZeIxKJVDITVxvo6+uHhISsXr263P9C3759b9++3aNHD5V05e3tzV6go6PDfW5Jly5dgoKC6tevX/HUzJkzd+3apXB/WgnjBwAAUN7w4cO3b9/OUmBsbKySyaAaj6Iob2/vQ4cOsdR4enoaGxvz1pK20dXVXbNmzdKlS+/evfv06VMzM7OuXbs2btxYhS0NGjSoU6dOt2/frqxgzpw5DRo04H7B3r17P3v27M8//wwLC0tJSTEwMOjQocPEiRMx+5k7BGgA9VZcXBwYGHjp0qWUlBQTExMXF5dx48Y1bdpU1X2BevP09PT29ma5lXD16tW4Vb+GrFix4sSJE5WttC0UCteuXctzS1pIT0/vs88+c3R0NDIyMjAwUG0zAoHg1KlTnp6eMnfSGTBgwMaNGxW9Zp06debNmzdv3jxlNKiNMIUDQI3dvn27devWPj4++/btCwkJOXHixLJlyxwcHNauXct9YyoAmQ4dOtS9e3eZp+bPn79o0SKe+9EeLVq0CAgIkDlLVSQS7dq1q1u3bvx3BaplbW0dExOzePFic3Nz6UF7e/sdO3YEBQXp6uqqsDfthAANoK7u37/fu3fvigMSJSUla9as+e6771TSFWgMU1PT8PDw3bt3d+rUidmi2dDQ0MvL69KlS1u2bJG5nzMoy4gRI6Kjo4cOHSoNRiKRqG/fvtevX582bZpqewNVqVOnzs8///zhw4f4+Pg7d+4kJSU9f/581qxZAgGynApgCgeAupo9ezbLbgubNm0aM2ZM+/bt+WwJNIxQKJw2bdq0adPy8/Pfvn1ra2uLP9W8adu2bWBgYEZGxqNHj2iabtGihcy7vqAssVj87NmzvLw8S0tLTZ3JJhAIcP9ubYBfhQBqKT4+/vr16ywFEonkjz/+4K0f0GxCoVAlq3eBoaFhy5YtW7VqpWF7/ildVlbW119/bWlp2apVq44dOzZr1szOzm7btm0clwUEUBRGoAHU0p07d+TWREdH89AJAIBqvXnzxtPTMzExsezBly9fzps3Lzg4+MyZM3p6eqrqDTQVRqAB1FJmZqbcmoyMDB46AQBQIYlEMnz48HLpWSokJOSbb77huSXQBgjQAGqpXr16cmswYxJqldjY2AkTJlhZWVEUZWho2L179z179nDZoxiARVBQ0N27d1kKdu7cmZaWxls/oCUQoAHUkpubm9xlEFS1aRZARX5+fp06dTp48GBqaiohpKCg4Pr169OnT+/Ro0d6erqquwM1xrJaOaO0tDQkJISfZkB7IEADqCUrK6thw4axFOjr60+ZMoW3fgBYHDt27Ouvv5Y52Hzz5s3hw4dj2XKoslevXimlBkAhCNAA6mrr1q0s6zRt2bLF1taWz34AZBKLxUuWLGEpiIiICAwM5K0f0DAikfzlEJiFzKGs169ff/vtty4uLg0aNLC3t//iiy+CgoLwUpY7BGgAdWVlZXX9+vW+ffuWO96gQYOjR4/OmDFDJV0BlHPr1q2kpCT2muPHj/PTDGgeBwcHuTVYOLmcgICA1q1b//TTT7Gxse/fv09MTDx16tTgwYMHDx6cm5ur6u7UA5axA1Bj1tbWoaGhsbGxly9fTk5ONjExcXV19fLykrkJMIBKJCQkyK2Jj4/noRPQSCNGjNi+fTtLgbGxcb9+/Xjrp/YLCQmZOHGizBWyz58/P3bs2HPnzvHfldpBgAZQe+3bt8eOg1BrFRcXK6UGQCYPDw9vb2+WWwlXrVqFbYCkaJpesGABy/4yQUFBFy5c8PLy4rMrdYQArRylpaVisZjL0rxKxP8jAiFEIpHQNI1nnn/S3/jZ2dlyVyAB5ZJIJIQQlq3jWVhYWMitady4MX6mZJLOSS0sLCwqKlJtM7XWzp0709PTb968WfHU9OnTp06dWp3vroKCAk165u/duyf3DZ8DBw5069aNn37Y8ZZzqvAaHgFaOSiKoiiKy60MSsHczM7nI4JUSUkJ4XbbCigXTdNMhhaJRAjQPBOLxRKJRCgUVuGZ79Gjh6GhYX5+PktN//798TMlk1gsZr7tBQIB7oSrTN26dYODgw8ePPjnn3/GxcWJxWIDAwM3N7c5c+b07NmzOlcuLS0VCASa9M357NkzuTVPnz5V7ZdM0zTPOYcZI1CI5nxPqJZQKBQIBMbGxjw8Fk3ThYWFhBDeHhHKysnJkUgkeOb5l52dzSQJQ0NDJAmeFRUVlZSUGBkZCQQK33pubGy8ZMmStWvXVlZgbW3t6+traGhYvR41E/PME0J0dXUNDAxU3U6tNnfu3Llz55aWlubk5NStW1cp1ywsLNTT09OkZ55LUiwsLFTt3ziapplRf95yThVGoLEKBwAA1KwVK1YMHTpU5ilzc/MzZ84gPYOyiEQiZaVnjWRlZSW3pkmTJjx0ou4QoAEAoGaJRKJTp05t3brV2tpaelBXV3fs2LGxsbGurq4q7A1Aq7i7u+vp6bHXVFwdFSpCgAYAgBonEAjmzp37+vXrp0+fXr58+ebNm58+fQoICCgbqQGgptWpU2fWrFksBfXq1Zs2bRpv/agvzIEGAACeUBTVokWLFi1aqLoRAO21fv36O3fuREZGVjylr69//PhxzIHhAiPQAAAAANrCwMDg0qVLy5cvr1OnTtnjPXv2jI6O9vT0VFVj6gUj0AAAAABaRE9Pb926dcuXL4+KikpJSTE2NnZ1dcV8KoUgQAMAAB/i4uL8/PzCwsKSk5ONjIxcXV0nTpw4ceJETVpkF0CNGBgYeHh4qLoLdYUpHAAAUON+/fXXjh07HjhwIDk5mRCSl5cXGRk5depUd3f39PR0VXcHAKAYBGgAAKhZx48fX7BgAbO1WDl///33iBEjpBtWAwCoBQRoAACoQWKxeMmSJSwF165dCwwM5K0fAIDqQ4AGAIAaFBUV9ebNG/aaEydO8NMMAIBSIEADAEANio+Pl1vz9OlTHjoBAFAWBGgAAKhBxcXFSqkBAKg9EKABAKAGcVlctlmzZjx0AgCgLAjQAABQg9zd3Q0NDdlrvLy8+GkGQFXy8vJyc3NV3QUoDQI0AADUICMjo0WLFrEUWFtbT548mbd+APiUmpq6cOFCa2trY2NjExOThg0bzpgxIzExUdV9QXUhQAMAQM1auXLl4MGDZZ6qW7duYGCgkZERzy0B8OD69evt2rXbsmULs38QISQtLW337t3t2rU7d+6canuDakKABgCAmqWjoxMYGPjrr79aWVmVPejj4xMbG9uhQwcV9gZQQ1JSUry9vT9+/FjxVG5u7ujRox8+fMh/V6AsIlU3AAAAmk8gEMybN2/u3Lnx8fHJycmGhobOzs7Gxsaq7gugpmzYsCErK6uys4WFhatWrTp9+jSfLYESIUADAGiU4uLiQ4cOnTp1Kj4+XiwWOzo6Dh48eNKkSXLv5OMBRVEtW7Zs2RASohcAACAASURBVLKlqhsBqHGnTp1iL7hw4UJ+fn5t+MGEKkCABgDQHImJicOGDbt//770yKtXry5evOjn53f69GlnZ2cV9gYaIzs7+8aNGykpKcbGxq6uro6OjqruqNbJyclJS0tjryksLExKSmrRogU/LYFyIUADAGiI7OzsPn36yLzB/8WLF3379r13716jRo34bww0RkFBwfLly3/77beCggLpwW7dum3durVjx44qbKy2EYvFXMpKS0truhOoIbiJEABAQ2zatIlleay0tLQ1a9bw2A5omtzcXA8PDz8/v7LpmRBy8+bNzz//PCQkRFWN1UJmZmZmZmbsNSKRqGnTpvz0A0qHAA0AoCECAgLYC44fP15SUsJPM6B5vv322+joaJmniouLx44dm56eznNLtZm3tzd7gbu7u4mJCT/NgNIhQAMAaIL8/Hy5uzNkZmYmJSXx0w9omIyMjD179lSnQNssX75cT0+vsrMCgaCWviO0d6+qO1APCNAAAJogPz+fS1leXl5NdwIaKSIiQu7bF5cvX+anGbXQsmXLgwcPyszQQqFw+/btbm5u/HclV9APPwTZ25+3tw9ycAgaNEjV7dReCNAAAJrA3NxcX1+fvYaiqLJbmag7sVj89u3b1NRU3InFg9TUVLk1KSkpPHSiRkaOHBkVFTVo0CAdHR3miFAo7NWrV0REhK+vr2p7k+mSiwtFCCGEJoTQNHn8mEnSF1gXWpFIJIGBgePHj+/UqZOrq6uPj09AQIDGzxbDKhwAAJpAIBD07NkzODiYpcbV1dXc3Jy3lmpOYmLiunXrzpw5k5GRQQgxMTEZOHDgihUrnJycVN2axuKy3Tq2ZK+I2bU7Nzc3MTGRpmkbGxtTU1NVN1Wp0rw8+r9HmCRdKhYH2dvTFCWgaR1Dw34PHkgLUlNTR40adePGDemRe/fuHTt27Keffjp58mTz5s15ap13CNAAABrim2++YQ/Q3377LW/N1JzQ0NCRI0fm5ORIj+Tk5Bw9evTMmTN//PGHj4+PCnvTYG3atJFb07ZtWx46UUfGxsZqsQq7V0JC+PLlhSdOlEokFE2XC9PMkeL8/CB7e4oQmhD9OnUWlpQ8evSo4qXu37/fu3fvu3fv1qtXT6EeCgoKzpw5ExERkZ+fb2lp2a9fv169egkEtW7GRK1rCAAAqsbd3X3t2rWVnZ0zZ87IkSP57KcmvHz5csSIEWXTs1RhYeGECRPu3bvHf1fawMXFpVWrVuw148aN46cZqDme69d7JSQMev7c+8ULXX19QlGUrDImWxdmZ28oKDhra3vO1tajQs2bN2++//57hR791KlTzZo1Gzt27G+//ebv7//LL7/07du3ffv2sbGxin8pNQsBGgBAc6xatero0aO2trZlDzZu3Hj37t3btm1TVVdKtH79epb7IEtKSlatWsVnP9qDoqjt27eLRJW+cT1y5MjevXvz2RLUtH6PHjFJetCLF7qGhoQQihDy30RNEUJRFKGor21tz9nZnbWzO92kifTs4cOHud+icPDgwZEjR3748KHc8QcPHri7u8fFxVXri1E2TOEAANAoo0eP/uKLL2JiYp4+fUrTtIODQ+fOnVlyj3o5c+YMe8HFixfz8/MNDQ356Uer9OzZ8/Dhw1OmTKn4DsDIkSMPHDigkq6AH2XnPYe0bl1SUkLRtISm/z9NUxQhhCJEpKt7ztaWECKhaUF+flJSUrmX9DK9f/9+zpw5FaaN/CM7O3vq1KnR0dGVDIirgIb8SgUAACmhUNipU6dOnTqpuhEly8rKkrtVR3Fx8Zs3b1q2bMlPS9pm5MiRbm5uu3btunz5ckpKipGRkaur61dffYWxZ63S//FjQsjHjx/9LC272trSFVMtRRFCBBRFjI0f9u79iBCaoqyNjdtXPhMjICAgOzub5UHv3Llz+/btzp07K+MrUAIEaAAAUA+VjU4Bnxo1avT9998rOrcVNI+5ufkmXd3ily+Zf+41NbWoW1dIURXzNLOUR1JOTrK9PU1RIoFAf+RIz/Xry9b8/fffch/xxo0bCNAAAACKMTMzMzc3//TpE0uNjo6OtbU1by0BaC2BQODu7n7p0iXmn1OzskhWFvPx2WbNaIoSUFS5CdPSRfFyjx49f+wYTVEUTXs/f04I4bIP/MePH5X8NVQDbiIEAAC1MXjwYPaC3r17YzViAH4sWrRI5vEhr18PffVq8MuXn1at0tHTIwJBxVkeNE0TiYSmaWbjw/mvX59q0ID94SwsLJTTtzIgQAMAgNpYsWKFgYFBZWdFIhGmFgDwpl+/fl9//XVlZ7/88ssJEyb0f/x40LNn3s+f27m4iIRCmevi0YQICNExMjprZ3fO1jbQxuaQrKzctWtXpbZfLQjQAACgNuzt7Y8fPy5zkQ1dXd39+/d37NiR/65qQnFx8R9//DFs2LDOnTt37Nhx8ODBO3fuzM/PV3VfAP/xyy+//Pbbb/Xr1y970MzM7Mcffzxw4EDZtOx08qR0hWmBhYXMJM0skycUCOqYmp6zswu0s5OecnZ2rlUBGnOgAQBAnXh7e9+7d2/t2rVnz55l1oTW19f38vJatWpV+/btVd2dciQmJg4bNuz+/fvSI69fv758+bKfn9/p06ex4R/UKjNmzJg4cWJkZOSTJ09omra3t/f09GSfSTUwOlr6cZCDA2HuD6Yo8t8bhYX//tPIyGjfvn21aj9CBGgAAFAzjo6OAQEBJSUlSUlJYrG4WbNmurq6qm5KabKzs/v06ZOYmFjx1PPnz/v27RsTE9OoUSP+GwOojL6+fp8+ffr06aPQZ4U5OeUXFlL/7mtIKi6zQ1GEEAcHh4MHD9a2N5cQoAEAQC3p6OjYlXmHV2Ns2rRJZnpmvHv3bs2aNb///jufLQEoy9UWLXJomkgk0rhcNjXTzCyOfz/2S0tzc3PbuHFjrZq8wahFg+EAAFALFRYW3r17NyIi4smTJxKJRNXtaL6AgAD2guPHj5eUlPDTDED1hS9ffsHRMcjB4by9fU5pKRGLZQw2M7uCS/9B036JiVfz8q5fv969e/cVK1bw2C8nGIEGAADZPnz4sHz58kOHDhUUFDBHGjRoMH/+/MWLF+vo6Ki2N02Vn5/PMvzMyMzMTEpK0sjRd9Ak0h2/aVmDzQxm/oYJReWU3SmJpje/fHmVSP9Fr1+/vkGDBnPnzuWhbY4QoAEAQIZnz555enqmpKSUPZiWlrZs2bLQ0NDg4GCZS2FANXFcZ4O5exKgtvmrc2fJp09UmV1DZYRmiqIpSiiRDHjxgjny//cRkvLpWWrlypVfffWViYlJTbRdBZjCAQAA5ZWWlg4fPrxcepa6du1aZRsoQDWZmppyKdPT06vpTgA4ejl9unSGBp2eXmYk+T8oQgQCgbGPj/fz54OePVMoPRNCsrKyLl68WBP9Vw1GoAEAoLzAwMCHDx+yFOzZs2flypWNGzfmrSUtkZmZyaUMC0KDynGfoaFfp06fe/dkXoRjemY8ffq0ei0rEwI0AACUFxwczF4gFotDQ0MnTZrETz/ag+PkcgRoUIkLLVqUlpZSZbJyZTM0dHV1+z16xH61/6RnQm6xpmdCSFFRkWLt1iQEaAAAKO/Nmzdya16/fs1DJ9qG4/IamIAOvLlhb/+JotimNTNnKUokEHh98w2ZOpXLZcumZ4qQu/r6G+R9SrNmzRTou4ZVMUDTNH3y5MlTp07dvXs3PT3d0dFx2LBhs2bNqmxy9//+9z9mXZ5aNfwOAGpBIpFcvnz5r7/+Sk5ONjY27tKly+jRoy0sLFTdlybjsi+JJu1dUnuYm5sLhUKxWMxeVoXJM69evbp9+3ZmZmbjxo27detmbm5e1R5B8z364os39++XSiT/5ObKpzXTFGXSpInH1asKXb9cerZ1cSkYPZqMGsXyKQKBoF+/fgo9So2qSoDOzMycOXPmsWPHpEeioqKioqL8/PyCg4NdXV0rfkpaWlp8fHzV2wQAbfX48eNx48bFxsZKj/j7+3/zzTcbNmyYN2+eChvTbI6OjiEhIew1LVu25KcZmUpLS6OiohISEpitg7t27aoZ99UJhcLu3btfZY0jLVu2rF+/PvdrPn36dM6cOWFhYdIjurq6EyZM+Pnnn83MzKrcam1TVFR0/vx56YuEHj16uLu7UxQl/zPhX9ynNevo6PSv6pBoxfTsdPJki9LSNm3asNx6MXny5CZNmlTtEWtCVQL03LlzmfQsEonatm3bsGHDuLi41NTUtLQ0Dw+PK1eu1LbtFgFATSUkJLi7u3/8+LHc8by8vPnz5+fk5CxfvlwljWm8kSNHbt26laXA1NS0b9++vPVTzsGDB5cvX56UlCQ9Ur9+/ZUrV86ePVsDAtOiRYvYA/TixYu5Xy0qKqp37965ubllDxYXF+/duzcyMjIyMtLS0rJqfdYqZ86c8fX1fffuXdmDrq6u/v7+Tk5OqupKLYS2bVucn89lWrMeIX2fPavmw8lMz4QQkUh09OhRFxcXmbOYGjRosGXLlmo+tHIpvIzd1atXDx06RAjp2rVrfHx8TExMcHDw69evd+7cKRKJcnJyxo0bh5sbAEAp5syZUzE9S61Zs+bx48d89qM93NzcRowYwVKwbt06Y2Nj3vopa/ny5RMmTCibngkh79+/nzt37owZMyp5q1mdeHt79+/fv7KznTp14n7vZkFBwahRo8qlZ6n4+HhfX9+qtFjLBAQEDB8+vFx6JoTExMS4ubmxryejnUKdnJhV54Ls7Yvz80klI82EokRC4aClS5mF52ouPTMmTZpU2T0AaWlp//vf/6r56MqlcID+448/CCH16tULCgqSboMkEol8fX0PHz5MCElISFizZo1SmwQAbfTy5ctLly6xFJSWlu7fv5+3frTNgQMHZI4xUxS1bNmyOXPm8N8SIeTKlSsbNlR6r9GePXuOHj3KZz81ISEhITw8vLKzMTEx0dHRHC917Ngx9vtBT5069fz5c8X6U7bXr1+HhIRcuHDhWZXy2YcPH2bPnl3ZC6fMzMypU6dqwMuq6iu7n3ZxYSHLtGZCUdYmJt4vXgx6/twrIYHjTYFylUvPTr16lU3PwcHBt2/fZvn0TZs25eTkKKUTpVA4QDOv5KZMmVKvXr1yp0aOHDlx4kRCyK+//vrq1StltAcA2uvmzZtKqYGqMTIyunDhwqFDhzw8PJg1H+rVqzdy5Mjr16+vX79eVV39/PPP1Syo/datW8eyXJdYLF69ejXHS12+fFkpNTUkLCysY8eONjY2Xl5eAwYMcHR0dHJyOn36tEIXCQgIyMrKYimIioq6e/du9TpVY0EODkH29uft7fOOHi0Vi2XmZmbak9DYeNCLF0xubl/mthOl+KtCerbdvbtswY8//sh+BbFYzD6vjGcKz4FmltFo27atzLMbN248depUbm7uypUrDx48WN3uAECLffr0SW5Neno6D51oLYFAMG7cuHHjxhUVFWVlZdWrV08gUOX+tRKJhGVolnHv3r309HS1XqQlKCiIvSA8PDw3N5fLFJrU1FS5NZXtN1nTduzYMW/ePIlEUvbg48ePR4wYsWrVqrVr13K8zo0bN7jUaMbdWdeuXdu3b19UVFROTk79+vU9PT1nz57t4OBQrozTftqE/LPwXEJCTbf9l4ODhDU9E0ISOLRx/fp15TdXVQr/KmQGnivbKqlhw4ZLly4lhAQEBHB/jwkAoCIuGajiW2FQQ1QbnRnp6elcdlLgkhprrYyMDLmbEZaUlJSbAl4ZIyMjuTUqmct+586diulZ6vvvv5e7lY8Uy20SUh8+fFCguVqppKRk8uTJHh4eBw8eTEhIePv2bVxc3JYtW5ycnLZv304U2U+bUBRp3fr/Z2jUsLLpmVSSngm3TVLUewqHo6MjISQiIqKygq+//rpFixY0TU+ZMqVW7RkDAOqlW7ducms+++wzHjqBWoJj1FPV3Y1KwfGFCseyNm3ayK2p7C3lGvXDDz9Ulp4Z69at43ipunXryq3RgEWv586dy9yEVs6JJk2a+vkFOTg8CguTztAoF52ZGRomRkbSGRqD5L3LoSzl0nObStIzIcTU1FTu1aysrJTWWbUpHKDbtWtHCDl+/Dhzy2BF+vr6f/75p0AgePjw4ZQpU9h/Qqrp8uXLgwcPfvv2rcyzWVlZv/322+TJk4cPHz5t2rT9+/fLXB6EYxkA8MzGxoZlLQJCiI6OzpQpU3jrR2slJiYeP37c39///PnzXEb7ao6BgUHFd6vLqVu3rrW1NT/91ARTU1O568rp6elx/BrHjh3Lvq6fubl5r169FOhPGWiaDg0NZa+JiorKyMjgcrXOnTvLrenSpQunzmqr2NjY3WVy5zFr6zM2Nudsbc/Z2VFMPq4w3kxRFBEI9HV1/wnNL1543L/Pb9cKpGdCiLu7u9wLTpgwQTmdKYPCAdrX15fZfWrcuHEDBgw4cuTI/fv3i4uLy9Z07dp1yZIlhJCAgICBAwc+ePCgJm6ApWn62rVrlZ1NT09fuHBhcHDwx48fRSJRWlramTNnFi9eXG41H45lAKASO3bsYNkwYv369S1atOCzH23z5MmTnj172tvbT5gwYdGiRUOGDGncuPGUKVPkzjGoOV9++SV7gY+Pj0hUxU12a4mhQ4eyF/Tr14/jVt66urrsAVogEPA/OScjIyMvL4+9RiKRJCcnc7nal19+aWBgwFLQpk0bLm9nlZWRkbFp06Z+/fr16NHDw8Nj1qxZUVFRCl1BuY4ePRpgbBxoY3PO1vasnZ2Bjo5AICDl/meZ/+n/LjzX58kT1XSsYHomhGzcuFEoFLIUWFpaDhgwQGn9VZvCPzb29vZ79+5lft4uXLgwduzYdu3aXbx4sVzZ+vXrZ82aRQgJCQlxdnb+/fffldKulEQiOXv2bFxcXGUFu3fv/vjxo52d3Y4dO44dO+bn51e/fv3k5GR/f/8qlAGAStjZ2UVGRlYcYapTp85vv/3GvFCHGnLz5s1OnTqVu2mvpKRk//79Xbt2rfKkUrFY/OnTpyq/0bdo0SJmJqFMVlZWGrCO6ooVK0xMTCo7q6enx31B3ICAAPb3gT9+/Mi+aUtN4LhnpL6+PpeyJk2asCy9YmhoKA0tHF24cKF58+ZLliy5ePHikydPoqOjd+3a1bVr1ylTppQbLqxpj774gpnW/PmJE8aWlkKBgFR4PcTssy2WSJKaNFH6wnNVdl7B9EwIadiwIcv/o0gkCg4OrlXbJFXldef48ePDw8PZX88JhcLt27f/9NNPzKQWsVhcxQYruHPnzpYtW6ZPn86y/mtWVlZ0dLSuru7SpUutra0pirK3t1+2bBkhJCIiQvoDwLEMAFTI0dHx1q1bV65cWbRo0ejRo6dMmbJnz57Xr1/PmDFD1a1psoKCgtGjR1c2TFi1DTiuXr06cOBAExMTCwsLIyOj1q1bb9y4saCgQKGLGBsbX7x40dXVteKpli1bXrx4UaE9rmunpk2bnjlzRuYm24aGhocPH3Z2duZ4KZZhJql79+4p1l+1GRkZyZ2CYmRk1LRpU44XnD179u+//15x7ruNjU1oaKhC8zdu3LgxbNgwmcv77N+/f9q0adwvVWUhrVsHNW9+3sEh8d49Zlpz+QqaJjQtkUhK8vKGJCYOfvly2KtX73r04KE3Ls47ONAKpmfGwoUL/f39K7670rhx49u3b9e2dVSq+D5Xjx49/v777w8fPjx+/PjJkyfNmzevWENR1JIlS3x9fQMCAi5dupSYmJiYmFi9bgkh5ObNm1euXGGviYyMFIvFLi4uDRo0kB60s7Ozs7NLTEy8c+cOc+MRxzIAUC2Kojw9PTt06MC8rK1bty77O31QfUeOHGFf5+HUqVMvXrywt7fneMEVK1Zs2LCh7J/VJ0+eLF269NChQ6GhoQrdG9SsWbNbt24dO3bs1KlTT58+pWnawcFhyJAhEyZM4Di0Wfv17NkzLi5uw4YNp06dYuadm5mZDRkyZNmyZSwD8BVxWbVAJSsbjB49etOmTSwFQ4cOVeh/s2fPnl26dLly5Yr0e0xHR6dfv37cX2ww5syZw7L+gb+//5QpU3rUQFTlsp82c7CkuPgLWZNbaskNdv9JzxTVpmdPjumZMX78eB8fn5MnT54+fTojI8Pa2vqrr77iMj2af9WaKGZpaenu7s7+hRkbG8+YMaPiWFF8fHyHDh0OHjw4bNgwhR7Ux8dn4MCBzMfLli2T+T7ggwcPCCEuLi7ljru6uiYmJsbFxTHJmGMZAIC2CQsLk1tz+fJljgF67969le298ujRo8GDB0dHRyv0okhHR+fLL7+UOx9arTVt2vS3335jNiaTSCRNmzblsiZdOWWHhyrTqFGjKjVYLd99911AQEBlawCYmZkptG/znTt3evXqlZ2dXfZgSUnJ77//HhkZGRERwXFd8AcPHsTK20Dk4MGDygrQL6dPfxweTkskcldrJgLB5mfPrlZ+KYqi+vTpo5SuqqOa6Zmho6Pj4+PDfDkikUjmWzG1gcrutKBpOi8vrwpTOywtLaV3KFf2C5e5dbdx48bljjO/JqS3v3AsAwDQNkrcgKOkpGTFihUsBTExMUePHh03bhzX5mq32NjYixcvvn371sjIyNXV1cvLi/0WN7mY8Fe1W/169uwpd29zT0/PqrRVPRYWFqGhoYMHD664b3GDBg1OnTpla2vL8VKFhYUjR44sl56lHj9+PGvWrGPHjnG5FJcZL3ITtlwhrVuXlJRQNC1nfQWKsjY2ZnYELCwsnN+6NXn5srLaUaNG2dnZVbOxalJKelYj6n2rcmWYXT0rvlhnJkhJ9/zkWFbOkSNHKk6PzsrKkkgkik7mqxrpNyhvjwhlicVimqbxzPNP+nq7sLCwNmzqodm43L+lp6fH5QchMjIyLS2NvebkyZPDhw/n2lxtlZyc7OvrW27w3tLS8ueffx41alTVrllaWsp8UFJSUoVPHzp06KpVq969e1dZQb9+/WxsbFTyC83BwSEqKmr37t2BgYHx8fE0TdvZ2Q0ePNjX19fCwoJ7SwEBARVTeFknTpxYvXo1l0TOZffT7OzsKjxdke3aFYnFLDM0mAU0aIoSSiSeDx9Kj0sf69ChQ15eXjJfJ7Rq1Wrz5s2q/at02dmZlE3P7u4Nf/21yi3xn3OqcNubJgfoivcTyAzQcsvK2bNnT8Xv4LZt20okErnr8igX/48IUnjmVQivXnjQokWLkJAQ9prmzZtz+UF4wmEhrYSEBHX/mUpNTR0wYEDFUfkPHz589dVXaWlpkydPrs71i4uLq/A3nqKoXbt2jR49WubnWltb//zzzyp85gUCwcyZM2fOnFnuuEItVVwHrByapi9cuDBx4kS5l+IyW6B+/foc24vv0uUTRXHcT7vT339LD8q8vqOj4+XLl5cuXVp2nreuru6XX365YsUKXV1dFf4/3uzWjUgXe6GoNm5uJj/+qJR+eMs5VXiBqpkBmv1tEenTxLEMAEDbDB8+fNu2bSwroDVs2NDNzY3LpbhM1avRLbf4sXz5cpY5LStXruzVq1ezZs34bInh5uYWHBy8ePHisnMPBALBwIEDf/zxR7mbttR+LOPrUpVNti6na9euIpFIOuovU/fu3VnOpk2e/Obp01KJ5J/cXPl+2jRFkVatusraXLAytra2R48effv2bUxMTFZWVoMGDTp16lSnTh3uV6gJMtIz6+2hGkMzA7SZmVlBQUHFVy3M9ijSbT85lpWzevXqitk6NDT03bt3LCt3KhFN00yHQqGQ41r6oEQFBQU0TeOZ519BQQHzh83IyAhTOGpaly5dZs6cuXPnTplnKYry8/PjeGNWy5Yt5dbY29vz8/uzhqSmpv71118sBcXFxcePH//+++8VvXJpaSnzlouenh6zi1kVuLm53bp1KzY29s6dO5mZmVZWVp9//jn3ReJqOS47t5uZmXH5BjMxMRk/frzMHbMZderU8fX1rXipcBcXZlqzNDHLHmwmhOjr942JkdsJe5MKrcRSoy62afOf9Ozh0XjHjupflv+cgykc/zAzM3v79m3FZMwcKRuguZSVI3PVkRs3blAUxc8KStJvLN4eEcoqLi6WSCR45vknXVtKV1cXy9jxYOvWrTRN79q1q9xxAwOD7du3+/j4cLxOz549TU1NK5sUxxgyZIha/0zdvn1b7oa7f//9d3W+RpFIVM2nqEuXLuq+o7VMzs7OFy5cYK9xcXHh+Oz5+fnFxMTIvJtQKBQeOHBAuoJ1mJNTfmEh+8JzFEXRFCUQCgc+fcrl0dVLUPPm/0nPyrtrkP+cU4UtWjRzFIeZxlTxLRvmRhbpJCeOZQAAWkgoFO7cufPWrVtTp05t27Zts2bNunXr9t133z19+lSh6bz6+vrsq3A4OjpOmDCh2v2qErNUM7v379/z0IkWGjNmDPtbUg0aNOjVqxfHq5mamkZEREybNk1HR6fs8bZt24aHh5t9+22Qg8N5e/sge/v8wkJSyUhzuf20kZ41kmaOQLdt2/bmzZtxcXHSFaMZzAywNm3aKFQGAKC1mGHLoqKinJwcc3Pzqk2e+frrrx8/fizznXErK6tz586p9fAz4TbgYm5uzkMnWqhdu3YzZsyo+FYJg5luxHFXcEadOnV27969bt26q1evxsfHm4eF2aWmlubnZ331VWXTM8i/05rrW1h0iYpS/ItQM0jPRFNHoLt37y4UCuPi4sq+afju3buEhARDQ8OuXbsqVAYAANUhEAj2798fEBDQvn176UEzM7O5c+fGxsa2aNFChb0pRadOneTWdO7cmYdOtNPWrVtlviuip6e3ffv2MWPGVOGaMR4eBsuXuxw40DQpidlPW/ZgMyEmFDXoxQvvFy8GPX+uDen5vIMDKXPXr1379lqYnommjkCbmpp27tz55s2bmzZtWrp0qaGhYVZW1saNG2ma9vT0lN6HwbEMAACqb+zYeBriTQAAIABJREFUsWPHjv3w4UNKSoqRkZGdnZ3GzGVv3ry5u7v7tWvXKisQCASTJk3isyWtIhKJ9u3b99VXX+3duzcqKiorK6thw4aenp6zZ8/mvts8IeSSi0thTg6haUJRzKrGlU1rFkokA168UN5XoE6MmzTJSUoihFAU5aSVY88MzQzQhJDp06cnJCTExcWNGzfOysoqKSmJpummTZuOHz++CmUAANpJLBZfvXr11q1bHz58sLOz8/DwcHZ2rs4Fy+4mq0l27Njx+eefV3av5DfffFN29B1qQvfu3dnXmJPp5fTpT69e/f+F5xiybgkVCYX6I0d6VrIpvfbwuHr1qodHblKSrbaOPTM0NkBbWFhs2bLl8OHD0dHRKSkplpaWbm5uo0ePLrelKscyAAAtFB4ePn369OfPn5c92KtXrz179nDfaVlLODk5hYWFjR07NiEhoexxXV3dFStWsN9GCfyruJ92ZQvP6dep0+fePZ7bq+U8rl5VdQuqp94BOiAggOWsqampr6+vr68v+0U4lgEAaJWzZ8+OGDGi4jYoYWFh3bp1u3HjhkJvjmuDDh06PHz48MyZM5cuXUpOTjYxMXF1dR07dqx04TNQrQstWpSWlnJZeE5XV7ffo0eEkI8fPxoZGfHZJKgL9Q7QACAWi8+dO3f58uV3794ZGBi4urqOGTOmUaNGqu4L1FtGRsaUKVMq20QwLS1t2rRpV65c4bmr2k9HR2fkyJEjR45UdSPwjxv29nL202bOUpRIIPD65hsydSrPHYKaQoAGUGOxsbFjxox5WmaR0YCAgGXLlq1Zs+bbb7+twsrwAIyAgID09HSWgvDw8AcPHrRt25a3lgA4evTFF2/u3+e4n7ZJkyaYkABVgAANoK4eP37s6emZmZlZ7nhRUdHSpUtzc3PXrVunksZAA0RERMituXbtGgI01B7cpzXr6Oj018TNTYBPvAZomqalQ2J16tQZN25c06ZN+WwAQJPMnj27YnqW2rhx4+jRo5FvoGq4bJvHbNoKZT18+NDPz+/y5cspKSnGxsYuLi4TJ04cP368xizYV9tw309bJBB4xcfz2hxoNMU2Ujl8+HAl74TI9/bt2yFDhkj/2bhx40OHDmFheYCqef78+VXWtx3FYvH+/fv5agc0jampqdwaLtvvaZXt27e7urru37//zZs3YrE4Kyvr6tWrkyZN8vT0zMjIUHV3miPUyakK+2kjPYNyKTYCPW7cuFOnTu3atat+/frcP4um6cOHD8+dOxe/QQCUJYrDfldcatRFamrqhQsXkpKSDA0N3dzcunbtWrU9pYGjDh06nDt3jr2mY8eO/DSjFk6ePDlv3jyZY0yRkZEjRowICwvDbQlVFr58eeGJE2VXa2aZ1mxtbNw+NpbX/kD7KDyF4/Tp0xERETt37uR4l/G7d+9mzpx59uxZxXsDgEpxeTn66dMnHjqpaZmZmfPnzw8ICCi7IkSrVq127Njh6empwsY027hx49avX19cXFxZgaOjo5ubG58t1WYSiWTx4sUs79CGh4efPXt26NChfHalAYIcHMruC0gqn9ZsQlEd7t0LDAyMiorKzs6uv2hRz549+/fvj8kzUEMUC9B2dnaJiYkfP34cNWqUj4/Ptm3b6tWrV1kxTdPHjh2bPXu29K84VvYBUBaWHz0pDdjvLT09vUePHo8fPy53/MmTJ3369Dly5Ah+q9QQe3v7b775prL7UAUCwW+//YZoInXr1q3Xr1+z1xw/fhwBWqaCgoLXr19LJJKmTZsaGxv/1bmz5NMn9n0BmZFmSiTy/vdewICAgOHNmpUdWdi8eXPLli0PHjyIt0qgJij2HuiDBw8WL17M/NI8evSok5NTZUPLaWlpX3zxxZgxY5j0bG1tHRQUdPz48ep3DACEkM8//1zu28FV2NW2tlm0aFHF9MwQi8VTpkx59+4dzy1pj+jo6MpOSSSSmzdv8tlMLRfPYX7tkydPeOhEvTx69GjEiBHm5uaRXl4vvL2vtGsXZG9Pp6ezLDxHKIq0bu394sWg58+l6Xnv3r3jx4+v+L7c06dPe/bsGRMTU7NfBmglxQK0oaHhzz//HB0d7eLiQgh5//790KFDJ0yYUO679vjx405OTqdPnyaEUBQ1d+7cR48eeXt7K7FvAC1nbW09aNAglgI9Pb0pU6bw1k9N+PDhw6FDh1gKcnJy9uzZw1s/WiUsLOzixYssBRs2bGBZBEbbFBUVKaVGqwQGBr4YPHhibOzxxo0bCgTk3yGBctGZOWhiZDToxQsmNw8KCipb8Pbt24ULF1Y2fyYnJ2fq1KlVXv8AoDJVuQvH1dU1Ojr6xx9/1NfXJ4QcPHiwTZs2wcHBhJAPHz6MGjVq9OjRzAr8bdu2vXnz5tatW01MTJTbNwBs377dysqqsrO//PKLuu+0HBERUdlOeFLh4eH8NKNtmBEQFnl5eaGhofw0U/txWZK1WbNmPHRS+51v1SrI3v68vb1o8WLq33wsg0Cgr6v7T2h+8cLj/v3KCgMCAnJzc1ke8d69eyxvpwBUTRXXgRaJRN98882IESNmzJgRFhaWmpo6cODAL7744tq1ax8+fCCE6OnprVq1asmSJTo6OkptGAD+YW1tff369UmTJpVbz65evXqbN28eP368ivpSGi7TM96+favoZYuKiq5fv/706VOaph0cHHr06GFoaFilBjXZ8+fPlVKjJdzd3Q0NDfPz81lqvLy8eOuntrnaokWOWMy2n/a/BymaPvfy5V5C+vTpw/4eiBSX2UR///13ly5dOPcLIF+1NlKxt7e/dOnSn3/+uWjRooyMjJMnTzLHPTw8du/e3bx5c2V0CACVsrGxCQ8Pv3379qVLl1JSUoyMjDp06ODt7W1kZKTq1pSAyztXderUUeiau3fvXrVqVdkdQMzNzZctW7Zw4UKsi1eWRCKRWyP3/QHtYWRk9PXXX7Ps/WllZTV58mQ+W1K58vtpywrNTGIW03Rqfv7s/+7dEx4enpOTw+WXAJflhtj3pQeoguruREhRVJs2baysrKTToIVC4ZgxY9T9vWMANdKpU6dOnTqpugvla9++vdwa5n4MjhYtWrR58+ZyBz99+rR48eIHDx788ccfWKZXysbGRm6NnZ1dzTeiNlatWnXv3r2//vqr4ikzM7MzZ84YGxvz3xX/OO6nLZZIxAUFIyrfzLK0tDQpKal169ZyH9Hc3FxujYWFhdwaAIVUa8QlNzf366+/7tq168OHDwkhdevWJYSIxeIZM2b07NkzISFBOT0CgFZydnaWm48nTJjA8WohISEV07PUgQMH2G9Y1Dbst6gSQnR1dfv168dPM2pBR0fn7NmzmzdvbtSokfSgSCQaNWrUvXv3NHsltdC2bZlpzUH29iVFRUQiqXjTHkVRRCDQEwgGvXjR4969oa9esaRnBsc3hbp16ya35rPPPuNyKQDuqh6gg4ODnZyc/Pz8mHf6Zs6c+fr16zNnzjRo0IAQcu3aNWdn5x9++KGkpERpzQKAltmxYwdzs7JM06ZN4/538ZdffqlmgVbx9vZmnzM6f/58DVhoXLmEQuHChQuTk5MfPHgQEhISERGRnp5+7NgxLsP5aqfsftrF+fmEdT9tYx8fZj/tvs+eEULq1Kkjdz9jPT09LrdmEkLGjRvHPrrv6urauXNnLpcC4K4qAfr9+/djx44dOHDgmzdvCCE2NjZhYWG7du0yMTEZMmTIo0ePfHx8CCFFRUXLli3r2LHj7du3ldw1AGiHbt26nT17VmZQ8/X13bFjB8friMXia9eusdfExcVhoqSUQCA4depUZbeyDBkyZP369Ty3pC4EAkGbNm369evXvXt3Refo134hrVsHNW9+3sGhuLCQfbVmaxMTZtU5r4QEzwrfLcOGDWN/oH79+nG8u7dRo0a//vprZfOvTExM9u7di9lZoHSKBWiapv/888+WLVseOXKEOTJr1qwHDx707NlTWmNhYXHkyJGTJ08yf/Pu37/ftWvXRYsW5eXlKbFvANASffv2ff78uZ+fX//+/Z2dnTt37jxv3ryYmJidO3dyX+QnPT2dy7thVVjTQ4NZWVndvXv3u+++K/sCpkWLFr///ntgYCBWWNIeFx0d/5mh4eAgc4YG9e8MDSEh0tWa28fGslxz+fLlLK8u9PT0WO7IrGjy5MmHDh2qOBm6VatW4eHhCt0pAcARpdDq4r169bpy5QrzsZ2d3b59+zw8PCor/vDhw6xZs6RLc9jY2Pz+++99+/atRre119q1a1+8eOHv78/DY9E0zYyTiUQiMzMzHh4RysrJyZFIJKampqpuROtkZ2cXFxcTQurWravoJtL5+flcViZ59eoVFuutiKbp+Pj41NTUli1bNm7cWNXtaJeioqKcnBxCiJGRkYGBAW+Pe8Pe/hNFsUcEZj9tkUDgVaVbnq5evTp8+PCK2wcaGhoeOnRI7hB1Rbm5uadPn/4/9u4zoKnzbQP4cxL2kCmIYlXCEHCB1oFFwT3Azd9VV7XUgaPOuqhata17ryqOOgtoFa2CC9ziQKUoMsSBggrINkCS835ImzdlnAQIJ+v6faLnPCZXY4Sbk/vcz927d3Nzcxs0aNCtW7e+ffvWcrpOVlYWy688EGXUOaWlpeKGwCVLlgwaNEieP1K9KRyS6nn69Ok///wz8w+k+vXr//HHH3/88ce0adOys7NfvnzZu3dv7AYEAOwzMjJycnJKTk5mWGNlZWVvb89aJDVCUVSzZs2sra3lGXcA6qv84LmqOzRoiiKurn7/3RGwunx8fJ48efLzzz+Hh4eLJ0taWloOGDBg0aJFNRuDa2JiMnbsWPlvLGZHYWHhrl27Tp48+ezZM5FI5OzsPGDAgGnTpuFfk7qr9hg7Ho8XEhLSpUsXeRZTFDV8+HAfH5/Jkyf/+eef1Y8HAKAYY8aMCQ4OZlgwevTo6l7Yfvjw4b59++7du5ebm2tnZ+fj4/Pdd9/hGi2oF8ngOVL1wGZKfNDAwD8hQYFPbW9vv3379u3bt+fk5AiFQs27LTUhIWHAgAEvXryQHLl///79+/d37NgRHh6O2SBqrXoF9KxZs1atWlXdXbtsbW1Pnjx59OjR6dOnV+sPAgAoyuzZs48fP/706dNKzzZp0oS5vC5HKBTOnj1769atkot0ycnJ165dW7du3c6dO1XtGhhAOWddXenSUkqqVq6kaKYomqI4XG7/xMS6zqORl2NzcnJ69er17t27iqcyMzP79+8fFxenkRNatET1CuiNGzfW7Gkoiho9erT0vYYAAGwyNjaOjIwMCAi4c+dOuVMtW7YMDw+v1lYLc+fO3bJlS8XjxcXFEyZMMDU1rUEHJ0Cdkmc/7f9va54/n0yaxGo+jfPrr79WWj2L5ebmBgcHs3PrFNSF2u5EWC3S4+UBAFhmb29/8+bNkydPhoeHS/oRBw0aNHz48GrNlEhISNi6dWtVZ0Ui0YwZM/r376+np6eI1AA1J89+2uTfutnGyqrD3bus5tNox48fZ15w6tSpkpISfX19dvKAYrFaQAMAKBeHwxk2bNiwYcNq8yBHjx4VCoUMC9LT069evYqN+kBZ5NxPmybEkMvtgW2D60BRUZF4rwwGhYWFb968cXR0ZCcSKBYKaAD4fwUFBVeuXElMTBRfne3WrZuFhYWyQ6mcJ0+eyLMGBTSw6a/WrYWFhf+MyBBP0aiwRtzWTNG0X0oK+wm1SklJiTzLPn/+XNdJoI6ggAYAQgihaXrDhg0rV67Mzc2VHDQ2Np47d+6SJUt0dPC94v8VFhbKXCOe3QtQp9ICAxOjo8t3aFScPkdROhyOQUBAxR0BoY5YWFgYGxszbyHH4XAwOlN94YciABBCyOTJk/fs2VPuYFFR0fLlyxMSEk6cOFHL/Qg0iTy3c2CYHdQd+Ts0DOrV6xkXx3I8IIRQFNWrV69Tp04xrGnfvj0+4lNfKKABgJw+fbpi9SwRFhYWEhIyCbfk/6tbt27Hjh1jXtO9e3d2woCWuN66dYlQKM/gOT09vd4KndYMNbNw4cLTp0+LRKKqFixZsoTNPKBYuKQEAGTTpk21XMCCFy9e3L59+8mTJ3w+X7lJRo4cyfzB66BBg2q2lRqAtJs8XpS7+50OHW536FAiFJKKRTNFUYQQitLhcv1TU/1SUvyTk1E9q4gvv/xy8+bN4r+iipYsWdK/f3+WI4ECoYAG0HYCgeDGjRvMaxISEj5+/MhOnnJomt65c6eDg4OHh8eAAQO6d+9ubW09fvz4t2/fKiUPIcTY2PjYsWOGhoaVnnV0dNy1axfLkUBjJAwbdt7ZOcLR8SyPl0OY9tMmFGVqb++XmuqfktIXkzRUUlBQUGRkpIeHh/TB5s2bh4WF/fTTT8pKBQqBFg4AbZeTkyMQCGQuy8zMZH+jXYFAMGLEiPDwcOmDfD7/4MGD586du3TpUuvWrVmOJPbVV1/dvXt36tSp0r976OjojBo1asOGDdXakwWAVKetWVdXt0/dbw0IitKzZ8+ePXumpqaKpxs5Ojq6uroqOxQoAApoUDkCgeDKlSuxsbGFhYW2trZdu3b19PRUdihNZmpqKs8yMzOzuk5S0apVq8pVzxJZWVkDBw589uxZVVeC61rLli2vX7+emJgYGxubn59va2vr7e3doEEDpYQBdXTZ3b2Yz5enrVmHw/F59EhZb3WoPR6Px+PxlJ0CFAkFNKiWixcvBgYGvnz5Uvpg165d9+3bh+8+dcTQ0NDV1fXZs2cMa2xsbNgft1RcXLx27VqGBa9evdq/f//UqVNZi1RR8+bNmzdvrsQAoF4i3d1LS0rk30+7ZMwYjEQEUEHogQYVEh4e3rdv33LVMyEkJibGy8srBZP/68y4ceOYF4wdO5b9MXYxMTHMU1QJIX/99Rc7YQBq7OrixZK25lI+n7mt2cba+v/bmjH6BkBV4Qo0qIrs7Oxvv/22qh2SP3z4MGnSpOjoaHZDaYuZM2eeOHEirop5sU5OTosXL2Y5EiHk1atXMtdU/HULQEVEODpyKHFXs4y2ZlOK8sEFAgC1ggIaVMWRI0c+ffrEsCAmJubJkyetWrViLZL2MDAwuHDhwsiRI69cuVLuVIcOHU6cOGFubs5+Kl1dXYWsAWDNufbtRTk5kg4NUWXXmsUdGlya7peaynI8AFAUFNCgKq5duybPGhTQdcTGxubSpUuRkZFhYWHPnz8X3y0+ePDgAQMGKGsPQmdnZ5lrXFxcWEgCwEB6P23xkao6NGiKatGtW7OqNy0CAHWBAhpUhTxjhj98+MBCEq1FUVSfPn369Omj7CD/8PLyatSoEfO854CAANbyAEiTf/CcqbGxz5MnLMcDgDqFAhpUhYmJicw1FhYWLCQBFcHlctesWTN69OiqFnh7ew8ZMoTNSKDlzru4CAQCeQbPGejo9GScbAMAag0FNKgKeZpZMWRX24waNerNmzeLFy+ueHdp+/btT548WdU2uQCKEu3iUiAUMg2eoyiKpiWD5zA6A0AboIAGVVHV/A1pubm5LCQBlbJgwYLu3buvX78+KioqJydHV1fXw8NjwoQJEydOxB2EoEAZGRnFxcVWVlbm5uYJw4a9fvJE3NYsLpcZ2ppN7e19MCAIQMuggAZVIc9mAZmZmSwkAVXTrl27Y8eO5efnFxQU6OvrW1hYcLlcZYcCDVFcXLxu3bp9+/a9fv36tIMDIYSiKIL9tAGAEQpoUBXy9EDLuek0aCp9fX1lRwCNkpmZeatHj9ZFRdu4XOLg8M/RCrPnxG3N+oT0Sk5mOyIAqCQU0KAqWrVqde7cOeY1rVu3ZicMAGgwyX7aIkJ0CSFVDGqkKUqXwzEICPBdtYrdgACg6lBAg6oYNWrUmjVrGDqhGzdu7OPjw2IiANAo4sFzRCQS/yct3j1bCk0IRdNCmqZycwfl5urr6799+9bKyor9qACg4lBAg6po0aLFjBkzNm7cWOlZDoezbds23DQGANUS4ehIaFp8t1/F3gxpxYSMePFC+khJScmFCxcYBikCgNZCAQ0qZO3atSKRaMuWLfR/f86ZmJjs2rVrwIABygoGAGqk3H7aRHwv4H+/q1CEiCiKEokGpKUxPNSL/5bUAABiKKBBhXC53E2bNo0bN27fvn2xsbG5ubkNGzb09fUNDAy0s7NTdjqSl5d3/PjxGzduCASCTp06jR49Gp/tAqgI6cFz4iMMg+eIq6tfRESvXr0uXrzI/LAYNA4AlUIBDSrHw8Nj27Ztyk7xHyKRaPLkySEhIZIW7ePHj3///fdDhw49cuQIGksAlEWynzapemBzVftp83g8mQU0j8dTXFgA0BwooAFk8/b2vnXrVrmDIpEoNDT077//jo+Px1hiANacdXWlS0vl2U+bw+X2r3pa88CBA3ft2sXwRIaGhn369KldWADQTCigAWRYu3ZtxepZ4tmzZ7Nnz968eTObkQC0jez9tP9tz5B/P+3evXv7+vpevXq1qgULFiywsLCoaWQA0GQooAFkWLNmDfOCvXv3ooAGULhq7adtY2XV4e7daj0+RVF//PFHz549Hz16VPHs2LFjly5dWv3UAKAVUEADMCkrK8vKymJeU1xcnJKS4ujoyE4kAM0maWumZe2nbcjl9khKqs1zWVtb3759e8uWLb/99ltKSgohhMvlfvnll7Nnzw4ICKjNIwOAZkMBDcBE/DNVpr///hsFNECN/dW6tbCwUHpac1VtzRRN+8n3r1JOBgYG8+fPnz9//qdPn3Jzc21tbY2MjBT4+ACgkVBAAzCxtraWZxnm2QFUV1pgYGJ0tEAkItJXmitMaxa3NbOwn7aFhQU6ngFATiigAZjUr19fR0dHIBAwrKEoql27dqxFAlBrFTs0KhJ3aBjUq9czLo7NbABQM1FRUeHh4YmJiTRN83i8QYMG+fv7czgcZeeqQyigFUMoFAqFwry8PJaflOVn1E7t27dnmMJBCHFxcSktLS0tLWUtknaSDOEuKCiozfYWnz9/vn79ekpKCk3TDg4O3t7eJiYmCsqosUQiESEkPz+/Zq/83S+/LBEK5Rk8xxWJOj98KDlY1be4kpKSEydOREREPH/+XCQS8Xi8fv36jRkzRvO6LyS/ZvD5fHyTUYrPnz/jlWeQlZU1adKk6OhoyZHr168fOHCgbdu2Bw4caNy4cW0enLU6pwZ/xSigFYn9X7Y0+9c7FRESEtKiRYuqLkJzOJz9+/fjL4IFkgKaw+HUrIyjaXrPnj0///xzTk6O5KCpqen333///fffY5g3A3EZV61X/kmbNjkUxTR4TnyWonQ4nK8ePJA/TFpa2siRI58+fSo5kp6eHhMTs3PnziNHjrRs2VL+h1J94l9dCCEUReH7jFJwOBy88lXh8/lDhw59/PhxxVMPHjwYMGBATEyMubl5dR9W+uMpdl78GjwLCmjF4HK5XC7X1NSUheeiabqkpET8pOw8o5ZzcXGJiorq168fn88vd0pXV/f48eMdO3ZUSjBtk5+fL75IYGxsXLNiNygoaPv27eUOFhQUrFixIjk5+fDhw/gxWZWSkpKCggITExPml6j84LkqujTEnc2m9vY+Ulet5JSfnz9o0KC0tLSKp16+fDl48OC4uLiGDRtW92FVVklJSVlZGSFEX1/f0NBQ2XG0TklJCV55Brt37660ehZLS0vbtGnT+vXrq/uwNE1nZ2cTFuscXIEGqBO+vr4ZGRmzZ8+OiIgQX7w0MzPr1avXli1bbGxslJ1OkUpKSm7evCnuY3N0dOzSpYvG/OQ4e/ZsxepZ4tixY7169Ro/fjyLiTSH/IPniIGBf0JCbZ5r7dq1lVbPYh8+fFi2bNmePXtq8xQAIKcDBw4wL/j999/XrFmjkZ/voYAGkIu5uXlISAghpKCgQCQSmZmZKTuR4v3222/BwcGZmZmSI5aWlosXL541a5YGXJrduHEj84INGzaggJbfZXf3Yj5fnrZmHQ6n7/Pninreo0ePMi/4448/tm/frqurq6hnBIBKlZSUSHdSVerjx49v3rxp2rQpK4lYhQIaAAghZO7cuRU/aMvJyZkzZ86TJ0/2799fm/v2lE4oFF6/fp15TXx8fFZWlpyDC7XTxZYtS0tKFLufdrUUFxe/ePGCeU1eXt6bN28cHBwU+9QAUE5BQQHDLB0JTZ12gAIaAEhkZCRDm9rBgwd79Ojx9ddfsxlJsbKzs8WNpMwyMjJQQJdzdfFifmho3e2nXS3FxcXyLCsqKqq7DKCybty4sW/fvrt37xYVFVlbW/v6+k6dOhW/StUdCwsLXV1dmd9aGzRowE4elqGABgAi8yaP9evXq3UBLedtKPXq1avrJOpC/rZmU4ryUejWgAwsLS0NDAwq3s77n1QU1ahRI3bygIoQCARTpkzZu3ev5Mjr168fPny4bdu2jRs3TpkyRYnZNBiXy/X29r5y5QrDGldXV1tbW9YisQkFNIC2EwqF0bKGITx69Cg7O1t9N1w0NDR0cXF5ztiJW79+fXt7e9YiqaBz7duLcnKYOzQIIYTD4YpE/VJTWQsm9cyc7t27nzt3jmFN27ZtLS0tWYsEqmDGjBnS1bNESUnJtGnTzM3NR44cyX4qbTBr1izmAnrWrFmshWGZ2t8YBBpJJBK9ePEiLi5O+oY2qCPytzewEKbujBs3jnnB119/rZG3ijNLCww87+wc4eh4lsejs7MZBs8RimrRrZt/aqp/crJSqmex+fPnMy/44Ycf2EkCKuLx48e7d++u6ixN099//z3zpxZQY/7+/pMnT67q7NChQycp+kYI1YECGlRLfn7+ggULbG1teTyep6ennZ2dq6vrnj175LlTAWpGzn341H3o+KxZs1q1alXVWQcHh6VLl7KZR7kuuLlFODmddXT8+/JlgVAorpvL/RsT3zRqUK+ef2pqz6dPO92506TqMoU1Xbp0+emnn6o6O2PGjKFDh7KZB5Tu+PHjku0lcKm0AAAgAElEQVRmKvX+/fvLly+zlkfb7NixY/369eV2SzE2Ng4ODj5+/LgGTHCqClo4QIWkp6f7+vqm/LefMjEx8bvvvjt37lxYWJgqjKYqKioSCoWaNMbOyMjIyckpOTmZYY2VlZW6tzcYGhpeuHBh+PDhFcdxtG3bNjQ01MLCQinBWHPexUUgEMgzeE5PT6937aY116klS5a4uLgsXLgwVepCuL29/bJlyyZOnKjEYKAUf//9tzxr+vfvz0IYNZKfn3/w4MHLly+np6cbGxt7enqOHTvWw8Ojuo9DUdTs2bO//fbbK1euPH36VCgUuri49OjRQ+O/o6KABlUhEomGDBmSUsXdSGfOnFm0aNHatWtZTiXx9u3bNWvWhIWFvXv3jhBia2s7YMCAH374QTNu8R4zZkxwcDDDglGjRmlAe4OdnV1MTMzZs2fDwsKSkpJEIpGjo+PAgQOHDh2qAf93lbrJ48m/n3ZdDJ6rIwEBAUOHDo2Li0tMTBSJRE5OTu3atdPRwU80bSTP0BUMZinn8uXLo0aN+vDhg+TItWvXNm3aNHny5C1bttTgWpWpqenAgQMHDhyo0JgqDd9uQFVERETcu3ePYcGWLVvmz59fv3591iJJXLt2bciQIeKdRcXev3//22+/HTt27OjRo/7+/uxHUqzZs2cfO3bs2bNnlZ794osvmMtrNUJRlL+/vwb8lTFgYT9tVcDhcNq2bdu2bVtlBwElk2foCgazSLt7966fn1+lfeG7du0qLS3dt28f+6nUjsb2poDaiYiIYF5QWloaGRnJThhpb9688ff3l66eJQoLC//3v/8lqPCH3XIyNjaOiorq0KFDxVMtW7a8dOkSpiOrPklb84u4OElbcznitmZdXV3/1FS/1FT/lBQ1rZ4BJHr06KGQNdojKCiI4a7KkJCQmzdvsplHTeEKNKiKly9fylyTlpZW90HKW7VqVX5+flVn+Xx+cHBweHg4m5Hqgr29/c2bN0+ePBkeHv7s2TPxx+KDBw8eMWKEKrSeQ6UiW7YsLS6Wp61Zn5BejG3uAGpq+PDhy5YtY/gJEhAQwOPxWEyk0hISEu7fv8+85uDBg507d2Ynj/pCAQ2qQp57dZXSqHry5EnmBX/99dfnz58NDQ3ZyVN3uFxuQEBAQECAsoMAk0h3d/n30zYICPBdtYrVfADsMjAwCA0N7datW0FBQcWzbm5uO3fuZD+Vynr06JHMNXFxcSwkUXcooEFVODo6Xrx4kXmNk5MTO2Ek8vLyPn78yLyGz+enp6eznw20ygU3t7LSUnn2025sYtJGjp+RABqjXbt29+/fnzlz5oULFyQH9fX1J0yY8Ouvv2KHUWkMH6hWaw2ggAZVMXjwYObrBMbGxr169WItj5hQKJRnmUAgqOskoIUiHB0JTYvLYiK+IfC/CySnuCYm/R4/VkpIAFXg7Ox8/vz5N2/exMbG5ubm2tnZeXl5lRtODIQQeTbWbtCgAQtJ1B0KaFAVPXv27NatG8OmoEuWLGF/+rKFhYWZmVleXh7DGh0dncaNG7MWCTRb5ftp//eGQEmHRt+kJNYDAqiuxo0b47sxsy5dunC5XOZrQ76+vqzlUV+YwgEqxMjIiOGsnBvmKRZFUTLH7/v6+iolG2iMau2nTdzcxAM0UD0DQHVZW1uPGTOGYYGJiUlgYCBredQXrkCDqrhx48bZs2cZFixdunTChAnGxsasRRJbsmRJWFhYaWlppWc5HM6yZcvYTQQa4oKbW1lZGUXTpOrOZvGEDVNjY58nT9jOBwCaaP369bGxsU+fPq14isPh7N27t2HDhuynUju4Ag2qIjQ0lHlBbm5uVFQUO2Gkubq6Hjp0SF9fv+IpLpe7Y8cOLy8v9lOBmjrr6hrB453l8SJ4vLKSEiIS0RWuN1MURTgcAz29f6Y1p6aiegYARbG0tLxx48aYMWPKDbZydnaOjIwcPny4soKpF1yBBlXx/PlzhaypC8OHD3dxcQkODr5w4UJZWRkhhMvl+vr6rlixolOnTkqJBGok2sWlQCiUc/CcGu2nDQBqysLC4tChQ6tXr46Ojn779q2hoWHbtm07deokzzxZEEMBDaqiqh4JaSUlJSwkqVSbNm3OnDlTWFgYHx8vEolatmypkaORkpKSTp069fz5c5qmeTzeoEGDWrRooexQaqn8ftqMg+dsrKw63L3Laj4A0Hr29vZff/21slOoKxTQoCq++OILmWuaNGnCQhIGJiYmLVq0EIlEmlc9FxcXz5o1a9++fSKRSHIwODh4+PDhu3btYn/+iZqStDVLLjdX1dZsyOX2wF2AAADqCQU0qIq+ffsePHiQYQGXy+3duzdrebSKUCgcMmRIZGRkueM0TR8/fvzly5dXr141MDBQSjbV91fr1sLCQoZpzeTf/bQpmvZLSWE/IQBUl0AgePDgwbNnz6ysrDp06GBjY6PsRKBaUECDqhg6dKi7u3tCQkJVCwIDA+3s7NiMpD32799fsXqWuHPnzsaNGxcuXMhmJBWXFhiYGB0tkJqlyjCtGftpA6gRgUDwyy+/bNy4MScnR3yEoqh+/fqtX7/excVFudlAdaCABlWho6Nz8uRJHx+fjIyMime7du26fv169lNpid27d8tc8MMPP1AUxU4elVWxQ6MiihCKkEampthPG0Dt8Pl8f3//S5cuSR+kafrcuXMxMTHnz5//6quvlJUNVAputwQV4uzs/OjRo4kTJ0p3C9jY2KxevfrixYuGhoZKzKZYZ8+eHTx4cKNGjSwsLJycnAIDA+Pj45UVprS09MGDB8xrXr16VekvNtogytm54uA56QXUv4PnuISIB8/1T01F9Qygjn788cdy1bNEYWHhsGHD8vPzWY4EqglXoEG12NjY7N27d+vWrfHx8fn5+XZ2dq6urpo0WIfP548ZMyYsLExyJDc3NyUlZf/+/atXr543bx77kT59+sRwPVUiOztbe6br3+TxcihK3sFzuBcQQCMUFBRs2bKFYcH79+/37t07e/Zs1iKBykIBDarI0NCwffv2yk5RJ7799lvp6llCIBDMnz/f2tp6woQJLEeysLD4b61YOSsrK3byKEv5wXNV76dNUxRxdfWLiGA5IQDUqWvXrvH5fOY1kZGRKKCBoIDWZo8ePdqwYcOVK1fevn1rZGTUtm3bcePGjRs3TkdHo94VNE0nJSWlp6eLJ9CxvxO4tNjY2MOHDzMsmD9//ogRI1huVtHT02vXrt29e/cY1jRr1kxTLz/LP3iOGBj4V32TKwCou/T0dJlr3rx5w0ISUH0aVSqB/DZs2LBgwQKBQCD+z+Li4uvXr1+/fn3//v1nzpyxtLRUbjyFEIlE27ZtW7t2reR7op6e3rBhw3755ZfGjRsrJdKJEyeYF2RlZV26dMnf35+dPBKTJ09mLqC/++471sKw4LK7ezGfT0nVylUNnuNwuf0TE1kNBwBKIs+wTgz0BDHNaS0F+R07dmzOnDmS6lnazZs3hw4dKk9HrIorKysbPHjwzJkzpa8olJaWHj16tE2bNnFxcUpJ9fTpU4WsUbjx48f379+/qrNfffXVrFmz2MxTFyLd3SMcHcX3Ahbz+aSKK82EonS4XP+FC/1SUvyTk1E9A2gPV1dXmWvc3d1ZSAKqDwW01hEKhfPnz2dYEB0dffr0adby1JEVK1acOXOm0lM5OTmDBg0qLi5mORIhRGZ3HSHk8+fPLCQph8PhhIaGTpkyhcvlSh+nKOrrr78+d+6cvr4++6lq7+rixeedncV1cymfz9DWTCjKxtraLzXVPyWlb1ISmTSJ5agAoHRffvklj8djXjN8+HB2woCKQwuH1rl9+7bMNq/Q0NBBgwaxk6cuFBYWbtiwgWHB69ev9+/fP23aNNYiidnb28tcI8+W5nXB0NBwx44dc+bMOX36dEJCAk3Tzs7OAwYMcHNzU0qe2pC/rdmUonywNSAAEEIIoShq06ZNAwcOFIlElS7o27evn58fy6lANaGA1jrPnz+XuSZRzT+2jomJkXmB+fz58+wX0L1792a+iZDD4fTs2ZO1PBXxeDw1vcH8XPv2opwcGYPnKIqmKK5I1C81ldVwAKAm/Pz89uzZExQUVPEDw169eh0/flwpqUAFoYVD65SWlipkjSp7/fq1zDWvXr1iIUk5//vf/5ycnBgWjB07Vlk3OKqjtMBASYcGnZ3N0KHB4XBMRowQtzWjegYABhMnToyPjw8KCnJ1dTUxMbG1te3Xr98ff/xx4cKFevXqKTsdqApcgdY68nQINGnShIUkdUdXV1fmGj09PRaSVHzS8PBwX1/f7Ozsime//PJL5hn+IHaxZUs5OzQM6tXrqaQbRgFAfTk6Om7dupUQkpWVZWxsrEn74IKioIDWOl27djUyMmLucOjbty9reeqCi4uLzDXNmzdnIUlFLVu2jIuLmzt3blhYmKTNztTUdNq0acHBwfg2XZXzLi4CgUCewXN6enq9Ma0ZAIBRWVnZqVOnLl68+PbtWxMTE09Pz1GjRinrJhx1hAJa65iYmMyePXvlypVVLfjiiy/Y3wxPsby8vBo1avT27VuGNQEBAazlKadx48YnTpz49OnTgwcPcnNzGzZs2LZtWzUdc1GnZO+nLT4r3k97/nyMzgAAkMeDBw9GjhyZnJwsORIaGhocHLxo0aIff/yRoiglZlMXKKC1UXBw8OPHjyMq24jY0tLyzz//NDIyqsHDfvz4MTk5maZpHo/XoEGDWsesOS6Xu27dupEjR1a1wNfXd+DAgWxGqsjCwqJHjx7KzaCC5NlPmyaEomkhh2Nub+8THc16RgAANfb333937949Ly+v3PGysrLly5cXFRWtXbtWKcHUC24i1Ea6urp//vnnpk2bpKeq6erqjho16tGjRx4eHtV9wFu3bvn4+Nja2nbu3Pmrr76ys7Pr1KnTpUuXFJq6ekaMGLFu3bpKtyX38vIKCwvDb9gq5YKbW4ST01lHxxdxcQKhsJK6maYJTYtEouLi4oEvXgxISxucmrrDxkYpaQEA1FdQUFDF6lliw4YNDx8+ZDOPmsIVaC3F4XBmzpw5Y8aM58+fp6enGxsbt2rVytjYuAYPFRIS8t1335Xb1/DOnTu9evVat26dEmeizZkzp3v37uvXr79y5cq7d+8MDQ3btm07fvz4cePGVVpYA8siW7YsLS5mbmsm4g6OsrKBb95UPBkaGnr58uXu3bvXZUwA+A+api9duiTdOzts2DArKytl5wK5pKSkxMTEMCwQiUT79+/39PRkLZKaQhmh1SiKat68eW1up3v06FFgYKBQKKx4iqbpuXPnenp6+vj41Dxi7bRp0+b3338Xh8ElZ1UQ6e5eWlIiY1ozIeK2ZpuRI9utWMH8gEeOHEEBDcCaZ8+ejR49Ou6/w23mzJmzevXqGTNmKCsVyO/evXsy18TGxrKQRN2hgIZaWbVqVaXVsxhN0ytWrFBiAS2B6lmJri5ezA8N/f+25kqvNP9bNzc2MWnz6JH4yMGDB2U+eHx8vOKSAgCT5OTkrl27fvz4sdzxoqKimTNn5ufnL1myRCnBQH65ubky13z69ImFJOoOBTTUnEgkOn/+PPOaa9euFRQUmJqashMJVEeEoyOhafEvLlXVzeL+Da6JSb/Hjys+QlFRkcxnkWcNACjE9OnTK1bPEsuXLx8yZIibmxubkaC6rK2tZa6xwe0lckABDTWXk5Mjs3wRCoXp6emurq7sRALlkms/7X87NPomJTE/WsOGDWU+Y6NGjaofEwCq7eXLl5GRkQwLBALBvn371q9fz1okqIHOnTtzOBzJLgSV8vb2Zi2P+kIBDTUnz4Z/REl7/gFr0gIDE6OjxR0a4iMMHRrE1dWvsvmJleratauurm5ZWRnDGowCBGDHnTt3ZK65ffs2C0mgNho2bDhkyJCwsLCqFujr63/77bdsRlJTKKCh5szMzGxtbd+/f8+wxtjYWHpYHihcWVnZn3/+GRUV9e7dO1NTUw8Pj1GjRjVu3Liun/eCm5t4P21SdWezuEPD1NjY58mTGjyFhYXFpEmTdu7cWdUCS0vLSdg8BYAV2dnZClkDSrd58+Z79+69evWq0rMbN250cHBgOZI6QgENtRIQELBt2zaGBQMGDMAee3Xn/v37I0eOTElJkRw5ceLE0qVLly5dumTJEoXfOnnW1ZUuLZVnP20DHZ2ez57V/hnXrFlz//79Sm8b19PTO3r0KIZnAbBDnn9r8vTXgtI1bNjwxo0b33777YULF6SP29rabtq0acSIEcoKpl5QQEOtLF68+NixY1VddTA1NV0hawwZ1Fh8fHz37t3z8/PLHS8rKwsODi4qKvrll19q/yzRLi4FQqGy9tM2MTGJjo5evHjx7t27P3/+LDneqVOnrVu3tm3bVoHPBQAMOnXqJP63zrDGy8uLtTxQG/b29ufPn3/8+PHFixfT09NNTU09PT379OljaGio7GhqAwU01EqDBg3++uuvgQMHZmZmljtlaWkZGhrq6OiolGDaYNq0aRWrZ4m1a9eOHDmydevWNXjk8vtpM7Y1m9bxftpGRkYbN25ctmzZpUuXXr9+bWRk5O3tjTv9AVjWpEmTPn36MExe0tXVnThxIpuRoJZat25ds58RQFBAQ+21b98+Pj5+06ZN4eHhSUlJNE07OjoOGDBgzpw5dnZ2NXvMx48f379/Pzc3t0GDBl27dkUXdUVJSUnXr19nWCASiUJCQjZv3iz/Y0ramumqbwcU928Ycrk9ZM3QUCwzM7OePXuWlpYSQiwsLNh8agAQ2759e6dOnaq672XlypW12ZYLQL2ggAYFsLa2Xrly5cqVK0UiEU3TXC63xg/18OHDyZMnS/e8cjicgICALVu2YDKlNHl2k5JnjTz7aYvbmima9pNqtgbtUVhYePfu3aysrGbNmnl6euro4AeH+snIyPj999/v3buXl5dnZ2fXtWvXESNGGBkZVetBmjVrdu3atbFjx969e1f6eL169X799dfJkycrNDKASsP3QVAkDodTmz9+5cqV/v378/l86YMikejEiROxsbE3btyQZzCwlpBnN6mcnJxKj6cFBj69epUWieSZ1mwQEOC7alUtkoIay8jImD9//okTJyTDBC0sLKZPn75o0aIa3BxM03RMTMzFixczMjKMjIw8PT2HDBlibm6u6NRQ3saNGxcuXFhSUiI5cujQocWLFx86dKhnz57VeihnZ+c7d+5ER0dL987i7xG0EApoUBUFBQWjR48uVz1LpKWlTZ48+cyZMyynUlk12E2qYodG5f67nzZoradPn/r6+n748EH64KdPn1asWBEVFXXx4kUTExP5Hy0pKWnMmDGxsbHSB2fNmvXrr79OmTJFMYmhMmvWrFmwYEHF45mZmf7+/lFRUV26dKnuY/r4+Pj4+CggHIDaQgENquLo0aMV70SUFhERkZSU5OzszFokVfbVV1/JvCPe29s7ytm5RChk6NCgCCEURVMUVyTql5paN2FVi0gkio+Pf/bsGU3TTk5OHh4etWk60lRlZWVDhw4tVz1L3LlzZ+bMmfv27ZPz0V68eOHt7V3x0QoKCqZOnZqfn19phQe19/Lly+Dg4KrOlpSUBAYGJiQk4J8AQHXV6gN3AAW6evWqzDVXrlxhIYlaaNSo0aBBgyo9ddLE5FTTpmeaNet4/HiJUEiq6NAgFKXD5fqlpvqlpPgnJ2tJ9RweHu7i4tKmTZuRI0eOGjXqyy+/dHBwOHDggLJzqZzw8PDExESGBQcOHEhPT5fz0YKCgqqqxQkhS5cuZX6uivh8/p49e3r37t2kSZMvvvjC19d38+bNhYWF1XoQbXDkyBHpzo2Knj9/fuPGDdbyAGgMjb0C/fnz56KiokpPWVhYSP+2nZeXd+zYsdjY2NzcXCsrq06dOtXg1gqoPebLz2IZGRksJFEXW7duvX///ps3bwghiwjp2KwZLWvrlBrsp61JVq1atWTJknIHX79+PWHChMePH2/cuFEpqVQTw7QyMZFIFBUV9c0338h8qFevXpXbr6GcsrKyffv2rV27Vs5sKSkpgwYNSkhIkBx58+ZNdHT05s2bT5482aZNGzkfRxvcv39fnjVdu3ZlIQyAJtHYAvrkyZMnTpyo9NTWrVubNGki/jo7O3vevHlZWVmEEAMDg/fv3//555/3799fs2ZNtdr7oPbkecFNTU1ZSKIuGjVqtMfEpNTRkRKJxEcqrZ7/6d8wMPCXKji00PXr1ytWzxKbNm3y9vYeMmQIm5FUmTxXl1+/fi3PQ92+fVtG2z0ht27dkisWIXl5eT179nz58mXFU2lpab17946Li8PdxhLy3G386dMnFpIAaBiNbeF49+6dPMv27NmTlZXl4OCwffv2EydObNy40cbGJj09/dChQ3WdEMqRZ5w7ri0RQi67u0fweGd5vAger6ykRFI9S6MoinA4HF1d/9RUv9RU/9RULa+eCSG//vprLRdoFXmGbMg5iKOqnUqlia9iyGPt2rWVVs9iHz58+PHHH+V8KG1Qv359mWswIRSgBjT2CrT4s37pi80V5eXlxcbG6unpLVy40NbWlhDC4/EWLVo0a9asa9euTZo0SU9Pj73EWm/06NG//vqrUCisakGTJk209nNG2ftpSw2eU/h+2hpAJBJdvnyZec29e/c+ffqEXVrEmjdvLrOLw9XVVZ6HsrS0lLnGyspKrliEHD16lHlBaGjojh07dHV15XxAzdalS5fQ0FCZa9gJA6BJNPMKNE3TGRkZFEUxf5B3/fp1oVDYqlUrcfUs5uDg4ODgUFxcLE/rGCiQm5vb7NmzqzrL5XK3b9+uVT8Ury5efN7ZOcLR8SyPVyAQkCo+BRffDmhjbe2XmuqfktI3KQnVc0XZ2dlVTUiUoGn67du37ORRff/73/+YF1haWso5QrhTp04y13h5ecnzUMXFxWlpacxr8vLyxDcGACFk1KhRzL/AdOnSBZ/sAdSAZhbQhYWFRUVFDRo0YK634uPjCSEeHh7ljnt6ehJCHj9+XHcJoVK//PLLnDlzKt4IZ2pqevjw4f79+yslFcsuuLlFODmddXQsPH5cIBRWWjeLXyBTivqnQyMlpcN/NwarmbKyst9//33gwIGurq7Nmzfv37//nj17ZNadakHO24KNjY3rOom66Nix46hRoxgW/Pzzz3K+XE2bNu3duzfDAh0dHXluRiSEFBcXy7OsqjvItZClpeW+ffuq2uLKyspq7969LEcC0Aya2cIh7t+wt7e/cePG1atXMzMz69ev36xZM39/f+nfxcV3TlS8Sm1nZ0fku/cCFIvD4axbt27cuHH79u2LjY3Ny8tr0KBBt27dvv32W83u0rvo4cEvKCA0TSiK0DSpej/tupvW/PLlyyFDhsTFxUmOPH/+/K+//tqwYUN4eLi7u3tdPClrjI2NmzZtytA7SwgxNze3t7dnK5Ea2Lt3b2FhYcXdi7hc7rJlywIDA+V/qG3btnl5eX38+LHSs8uXL3dzc5PncSwtLQ0MDJh/qaMoqlGjRvJn03gmJiYcDkdU2c0Senp6BgYG7EcC0ACaWUCL7yB8+PDhvXv3xEfevHnz8OHDyMjIGTNmdOzYUXwwLy+PVHbNSTwOQny2omPHjpWWlpY7mJeXJxKJPn/+rLj/iSpJrkiy9owsc3R0/Pnnn8sdVJ3/U6FQSNN07fNkBgUlXr8uEIn+sxtKZW0aOlyuweDBHZctE/9nXbwUBQUFPXr0SK2sNH/+/HnPnj1v376t9N9hJP3xfD6/BpvGe3l5MRfQbdu2FQgEAoGgZvE00rFjxyIiIkJCQh48eJCbm2tnZ9elS5egoKA2bdpU633YqFGjyMjIb7755tF/d7g0MTFZvnz5lClT5H80Hx8f5qF4Hh4ehoaGqvMdo5Ykb0jJburVUlBQ8PXXX1f1rs7IyPjmm2+wwyuzmr3yUBvs1zkV6zqZNLOAFl+BFgqFgwcP9vX1tbGxSUtLO3To0LNnzzZs2LBz507xDSviErni9DTmAvq3337Lz88vd7Bly5YikYjlzw3Zf0aQqPErf79Ll3L7aVd+OyAhBvXqeVy8WPtnlMfatWsrrZ7FMjIyli9fvmbNmroLUC01+34qc9D4x48f8Q+qou7du3fv3r3cwRq8UI0bN46KioqJiYmJicnIyDAyMmrdurX4U8FqPdq0adMiIyMZ5uJNnz5dI/8eS0tLa/Az/vDhw+/fv2dYcOnSpYcPH7q4uNQimoar2SsPCsFanVODX5M0s4C2sLDw9vZu3bp1r169xEfc3d1Xr149a9asV69eHTt2LCgoiJCqbsr6hzb80ikSiZ4/f/7hwwcDAwM3NzdMWa4j9zp3FggEDPtpk387NPT09NrGxLAajhBCSFhYGPOCU6dOrV69WkdHXb9jiESimzdvMq+Jj4/Pzc01NzdnJ5IWoijKx8fHx8enNg/SsWPHhQsXrl69utKzgYGBfn5+tXl8DSPPLoM3btxAAQ1QXer645BZnz59+vTpU+4gl8sdOnTohg0bnj9/Lj5ibm5e6YaF4v1gq5pmNXv27Iq/jN66dSszM5OdvVdomhZn5nA4Nd4xUSgUbtu2bePGjZKLEzo6OgMHDly1ahXD4D8ghPD5fJqmDQ0NmZc9cHfPoSimwXPisxSlw+H4zpihxNEZxcXFzL0NhJDc3Ny8vDzlvjf4fL74k2gjI6PqtnBkZWUxb2hMCKFpOj8/H23QlRIIBHw+39jYWNZml2xYunRpixYtli5dKv2xSaNGjZYuXTpu3DglBqsL4leeEKKvr1+DMUQ5OTky1+Tm5mLjsKoUFhbW7JWH2lBInVMtaOGQoVmzZoSQ9PR0oVDI5XLNzc0zMjIqFtDiI1UV0JVe3oiPjxdfx1V05EpIv7Fq9oylpaVDhgwpN+RVIBCEh4dfvnz54sWL7dq1U0xWTVRWViYSiSp95ROGDd5ytNEAACAASURBVHv95Mn/tzVXPXiOpihTe3uf6Oi6zSqfii1JlSorK1Pu/UaSb3D6+vpcLrdaf1bO68rm5ua4p6pSJSUlfD5fX1+/Bt3ndWHkyJHDhw9/9OjRs2fPaJp2dHRs166d+n5CwkD8yhNCdHR0avDmNDMzk7lGfGtmTcJpgcLCwpq98lAbta9zqqsG39k08NsNA/G+WQYGBuJXSvwzVdwwLU18UVaDP8ldtmxZVVsk5ObmDh48ODExEfO85HfBzU3OtmZdXd0+iYksx5PJyspKT0+P+fdvmVPVVZyJiUmTJk1evXrFsMbMzKxx48asRVIXt27d2rdv3927dwsLCxs0aNC1a9cpU6Y0bdpU2bkIh8Px9PQUTx2FqrRp00bmPYIVZ7kCgEwqcS1Bsfh8flBQUFBQUMWJoenp6YSQxo0biz+FbNmyJals3rP4PvEWLVqwEZd1BQUFmzZtYliQnp6+f/9+1vKoqXL7aRORqOLlZvF+2jo6OpL9tFWweiaEcLlcX19f5jUeHh7y7CenykaOHMm8YNiwYfigVppAIJg8eXLnzp1DQkISEhJevXp19+7dNWvWuLq6/vbbb8pOB3IZPXo084X5pk2bau0OrwC1oYEFtIGBgYWFxevXr6OiosqdOnv2LCGkdevW4v/09vbmcrmPHz+WHriRmZmZlJRkZGQkmXanYWJiYmQOMRBfn77boQMridRGpLt7hKNjTJs21zw9i/l8UsWVZkJROlyu/8KFfikp/snJff/tuVdl8+fPZ16wYMECdpLUnQULFnzxxRdVna1fv/7y5cvZzKP6Zs6cuXv37orH+Xz+d99998cff7AfCarL2dn5hx9+qOosl8vduXMnfm8EqAENLKAJIX379iWEHDp06NKlS+LZsZ8+fdq6devDhw+trKyGDh0qXmZmZta+ffvPnz+vW7dOfLk6Ly/vl19+oWna19dXT09Pif8LdUeeTW5fvXoV4ej4ISvrrKMjC5FUmfR+2qV8PvN+2o1NTdV0P+1u3botWbKkqrOTJ0+WubGz6jM3N4+Kiqp02kCTJk0uXLiA3TekPXnyZNeuXVWdpWl61qxZMu/LBFWwYsWKxYsXV2zxNDMzO3HiRMUb7gFAHprZA+3l5eXv7x8REbFly5bt27cbGRkVFBQQQiwtLefOnSvdkB4YGJiUlPT48ePRo0c3atTozZs3NE1/8cUXY8aMUV78uiXPLwar+Hzy711wZ11d/Z49q/tcqiXC0VF6X0BSdVuzKUX5pKSwHK8u/PTTTy4uLosXL379+rXkoK2t7Y8//jh58mQlBlMgFxeXuLi4kJCQ8PDwxMREmqZ5PN7gwYMDAwMxw7Gco0ePVrp3nURGRsaVK1fEVytAlVEUtXLlyjFjxoSEhNy7dy8/P1/cy/7NN9+It0QAgBrQzAKaEDJp0qTWrVufOXPm7du3RUVFzs7OzZs3Hz58eLkfk1ZWVps2bTp69GhsbOzbt2/r16//1VdfDR8+XOaQMvUlc97nmWbNJFUjRYi7t3fdh1IJ59q3F+XkMO8LKB6gQeno+KlkN3Mtff311yNGjIiNjX3+/Ll4skHHjh017KMYQ0PDadOmTZs2TdlBVN3ff/8tc018fDwKaHXh4uLy66+/KjsFgObQ2AKaoqj27du3b99e5kozM7MpU6ZMmTKFhVSqoFOnTo0bN66qkeNMs2ZEas6re/fuzfbsYSuaEqQFBiZGR4sHz4mPMAyeI66ufhERBQUFzFfm1JqOjo6Xl5eXl5eyg4CSybP7l3hkPgCAFtLYAhqqwuVy169fP3z48IrdvOWq5xaaWz1LBs9Jepqr7NAwNvZ58oTtfADKJs/UQnSNA4DWQgGtjWxsbDgcjvj2SgmNr57PurrSpaXy7KdtoKPTU/vavgGk9ejR4+jRozLXsBMGAEDVoIDWOjRNBwUFMVTPNE1bdOmiGdVztItLgVAo537afefPV6/RGQAMMjMzJb3sNdiffMSIEcuWLZO+o7ScgIAAHo9Xu4wAAOoKBbTWefToUbnbg8pVz+9p+qyenvreOVh+P23GtmbV2U8bQFGuX7++cOHCmzdvSo54enquXLmyWjf8GRoa/vHHHz169Ki00dnV1XXHjh0KyAoAoJ5QQGudJ//t6K1YPQe+fNm+wu6Mqk/+/bQNudweSUksxwNgx2+//TZlypRyHzE9fPiwf//+q1atWrhwofwP1aFDh3v37k2fPv3SpUuSg3p6euPHj1+zZo2ZmZnCQgMAqBsU0FpHPBJb7LSDg+RrSfVcbo0qi2zZsrS4WJ62Zn1CeiUn1/4Z37179+jRI5FI1KpVK4Zt7QCUIi4urmL1LEbT9KJFi9q1a9ezZ0/5H7B58+YXL15MS0u7devW+/fvnZ2dvby81H1TdwCA2kMBrXXs7OzEX5x2cJDcMyhdPRP5bsBXlkh399KSEqa25n/bM3Q4HIOAAN9VqxTyvDExMQsXLrx9+7bkiIeHx08//dS/f3+FPD5A7a1evbrS6lnip59+qlYBLdasWbOGDRsWFBRYWlpW3NAOAEALoYDWOl27duVyuSebNKGkDkpXz4SQ7t27s55LhnIdGgxtzY1NTNo8eqTYZ9+9e/fUqVPLjX+Oi4vz9/dfuXLlokWLFPt0ADVA0/SFCxeY19y8eTMvLw/dFwAAtYQCWutYW1ufbNqUkhoCnSkSSVfP5ubmk1RjGEWUs3OJUPjPJiaV1c0UIYSiaIriikT9UlPrKMbDhw8rVs9iNE0vXrz4yy+/rMFVPQDFysnJkbmziUgkSk9PRwENAFBLKKC1zllHR4bqWUdH59ChQ/Xr11dCMkIIITd5vBzxaLl/j9Ck/Jbakg6NvqzcC7hixQrmrQd//PFHFNCgdHJuuq7cvdlfv3599erVzMxMAwMDT0/Pzp07oycEANQRCmjtEuHk9P/FKEV9EAqlq2cPD4/t27d36tSJ5VTlB89V3COREPLf/bRZy0bT9Pnz55nX3LlzJz8/v169euxEAqiUqalpw4YN3717x7DG2NhYWTe/5uTkTJ8+/fjx49K/jjo6Om7fvr1Xr15KiQTAjjdv3pw5c+b58+cikYjH4/n7+zs6Oio7FNQWCmgtEuHkRCQ/uiiqRbduJqtWhcbEvH371tTU1NPTs02bNmzmkX8/bWJg4J+QwGY2iezs7NLSUuY1NE2/evWqZcuW7EQCqMr//ve/TZs2MSwYMGCAvr4+a3kksrKyvL29ExMTyx1PSUnp27fv77//PmrUKPZTAdS1kpKSRYsWbd26taysTHJw7ty548eP37x5s4mJiRKzQS2hgNYWFatn8V6Dw4YNYzOG/Ptpc7jc/hV+3LKPuXlD4tOnT3WdBECmhQsXHj169MOHD5WerVev3k8//cRyJLHZs2dXrJ7FRCJRYGCgj4+PKg//AagBmqZHjhx56tSpcsdFIlFISEhKSkpUVJRSfqEFhUDzmVaoqnpmR7SLS4Sj41keL4LHo0tLSRVXmglF6XC5/gsX+qWk+Ccnq0L1LD9jY2NlRwAgNjY258+fr3Tjbmtr69OnTytl8+0PHz4cPXqUYUFRUdEeFr8jAbDjyJEjFatniWvXrm3ZsoXNPKBYuAKt+ZRSPVdrP20bK6sOd+/WdaSasbKy4nA4Mq9DN2nShJ08AMw8PT2fPHmydevWsLAwcc+lo6PjwIEDv//+e1tbW6VEun79OvN0akJIdHQ0K1kA2LNz506ZC+bNm8dOGFA4FNAajuXqWfP20+ZyuV5eXjdu3GBY07x5c2tra9YiATCzsLAIDg4ODg5WdpB/vH//XuaazMxMFpIAsEYgENyVdWEoLS3t7du3jRo1YicSKBYKaE3GTvV80cOjND+frnpaM/m3rZmiab+UFIUHqGs//PCDn58f8wLWwgCoHXkG1GCIDWiYT58+yfzghRCSlZWFAlpNoYDWWHVaPacFBiZGR0t3aBBSflqz+HkVu5+2UvTv33/69Olbt26t9Ozo0aPHjh3LciQANeLh4SFzjaenJwtJAFhjbm4uT/ufpaUlO3lA4VBAaybp6pmiKHcFVc/yd2gY1KvXMy6u9s+oIjZv3uzi4rJs2bKsrCzJQTMzsx9++GHevHkURTH8WQAt5+7u3q5du/v371e1gKKocePGsRkJoK7p6up6enoyvO0JIfb29pXe8gtqAQW0BlJs9XzexUUgEMgzeE5PT6+3kqY11zWKoqZNm/bNN99ER0c/efJEKBS2aNHC19fX1NRU2dEA1MCOHTu6du36+fPnSs9+99137O/fBFDXvv32W+YCetKkSbj+or5QQGuac4qonivfT1ua+CyL+2mrAkNDw759+3711VcikcjMzEzZcQDUxpdffnn27NnRo0eXu1mQoqigoKANGzYoKxhA3Zk4cWJYWNjFixcrPduuXTuM4FBrKKA1yjknJ1FNq+dq7adtam/vg7FTACC3bt26JScnHzp06NKlS+np6cbGxm3bth03bhy28ARNxeVyT548GRQUdOjQoXI/UQcNGrR3714jIyNlZYPaQwGtOWpWPcvf1qyrq9tHrTY3AQCVYmJiMnXq1KlTpyo7CABLTExMDhw4MG/evPDwcOm57O3atVN2NKgtFNAaolrV82V392I+X562Zh0Op+/z53WQFwAAQCu4u7u7u7srOwUoGApoTSBP9Rzp7l5aUsLU1vxve4YOh9N3/nwyaVJdRgYAAABQVyig1R5D9Xx18WJ+aKgG7KcNAAAAoDpQQKs36eqZ/Fs9Rzg6cihxV7OMtmZTivJRw60BAQAAAJQIBbQau9G27f9XxhRFCEm4fPlvHo8QIqpshIb4SjOXpvulprIWEgAAAEDDoIBWV3c6dJCukcVNGgwdGordyhsAAABAa6GAVkt3OnYsVyuX+0+Kojg0baSj44MZGgAAAAAKhQJa/TwNCKj0SjOhKEJRBjo6PZ89YzkSAAAAgPbgKDsAVJtbaCipdJdAmiYiEb+09C9Hxwh/f9ZzgebIz8/Pzc1VdgoAAAAVhQJaLdlYW1MUVdVZIU2Tp0/P8ngRjo7nnZ3ZDAZqLT09PSgoyM7OzszMzMLCon79+hMnTkzBnBYAAID/QguHWuKdO8cjREdHx9zc/KyrK11aSlVog6YJITQtEAojeDxsKwgyRUdHDxky5NOnT5IjWVlZISEhJ06cOHLkyMCBA5WYDTTGhw8frl69+u7dOxMTE09PT09PT4ZrAQAAKgsFtNrzk+p4vuDmVlZWRtE0of/T5EHTNKFpgUgUweOJS21dXd0+iYnspwXV9Pr16wEDBhQUFFQ8VVRUNGLEiHv37rVo0YL9YKAx8vPz58yZc/DgwbKyMsnBli1bbtu2rUuXLkoMBgBQA2jh0Ch9nj71T072S0lp5uGhw+WSyq7tiAvrsrKyCB5P3OYR7ePDck5QNatWraq0ehbj8/nBwcFs5gEN8+nTJ29v771790pXz4SQ+Pj4bt26nTx5UlnBAABqBlegNZN7WJj7v1/f5PFyKIqiK7nxUNzmUZCefpbH+6fHY/58MmkSm1FBFZw6dYp5wfnz5z9//mxoaMhOHtAw8+bNe/LkSaWnhELhhAkTOnfubGtry3IqAIAawxVozdc5NdU/JcUvNdU/NVWfyyWElL8sLa6txQ3TP/981tExwsnpXPPmSsgKypCXl/fx40fmNXw+/82bN+zkAQ2TnZ198OBBhgX5+fm//fYba3kAAGoPV6C1S6+kJMnXkobpctemxQ3TIqmGaWJg4J+QwHZWYItQKJRnmUgkquskoJGuXbsmEAiY11y+fHnJkiXs5AEAqD0U0Nqrz9On4i/SAgMTo6MFIhElvhItteafr/n8f4ppiiKurv4REWxnhbpkYWFhZmaWl5fHsEZXV9fe3p61SKBJMjIyFLIGAEB1oIAG0mzPnmb/fn2ufXs6J4ehYVo8Yfqfhmmp69mgviiK8vPzO3LkCMMaX19fExMT1iKBJjE1NVXIGgAA1YECGv6jf2ys5OsoJ6dSkaiqSvqfCdOEEIqicVlazS1ZsiQsLKykpKTSs1wud/ny5SxHAo3RunVrmWvatGnDQhIAAEXBTYRQpV7JyeJbD/1TU3X19QmHU3EsHk0ITdMmrVopJSEoSvPmzQ8fPmxgYFDxlI6Ozq5duzp27Mh+KtAMrVq1kllDjx07lp0wAAAKgQIa5CKZMN2ie/fyE6YpynfVKiVmA4UYNmxYbGzsoEGD9PX1xUd0dHT69Olz8+bNSZhsCLWzfft2yfuqovHjx3t7e7OZBwCgltDCAdUj3TD9V+vWdGEhwU68mqJly5anTp0qLi5OS0ujabpp06boewaF6Ny586lTp8aMGZOdnV3u1MSJE3fs2KGUVAAANYYCGmqu3+PHyo4AimdkZOTu7i57HUB19O3bNzk5ed++fRcvXkxPTzc1NfX09Bw/fnz79u2VHQ0AoNpQQAMAABssLCzmzp07d+5cZQcBAKgt9EADAAAAAFQDCmgAAAAAgGpAAQ0AAAAAUA0ooAEAAAAAqgEFNAAAAABANaCABgAAAACoBhTQAAAAAADVgAIaAAAAAKAaUEADAAAAAFQDCmjQCp8+fSotLVV2CgAAANAE2MpbMYRCoVAozMvLY/lJWX5GtXPr1q0tW7Zcu3atuLiYoihXV9dRo0ZNmjTJwMCgxo8pFAppmsYrzz6hUCj+oqCggKIo5YbRNiKRiBCSn5+PV55lNE2Lv+Dz+bgKoBSfP3/GK68srNU5NfgrxhVo0FirV6/u37//hQsXiouLCSE0TT99+nTJkiU9evR4//69stMBAACAusIVaMXgcrlcLtfMzIyF56JpOjs7W/yk7DyjOtq3b9+aNWsqPfX333+PGTPm9u3bHE5NfoEsKCgQiUR45dmXn58vvkhgamrK5XKVHUe7lJSUFBQU1KtXr2b/aqDGxK88IcTAwMDQ0FDZcbROVlaWoaEhXnmWsV/n4Ao0ACGElJWVLV68mGFBbGxsaGgoa3kAAABAk6CABg108+ZNmU0aJ0+eZCcMAAAAaBgU0KCBkpOTZa5JSkpiIQkAAABoHhTQoIEk4xpquQYAAACgIhTQoIGaNm0qc02zZs3qPggAAABoIBTQoIG6du1qamrKvMbPz4+dMAAAAKBhUECDBjI0NFy4cCHDAicnp7Fjx7KWBwAAADQJCmjQTAsWLBg9enSlp+zs7M6cOaOvr89yJC1UVlb2+PHjGzdu4JZNAADQJCigQTNxOJzDhw8fOHDAzc1NcrBevXpTp059/Phx8+bNlZhNG2RnZ0+bNs3S0rJNmzbe3t4uLi6NGzfesGED7t0EAAANgJ0IQcFomqYoStkp/jFu3Lhx48ZlZma+ffvWyMjIyclJRwfv+Tr34sULHx+fN2/eSB9MT0+fM2fO+fPnIyIiDAwMlJUNAACg9nAFGhQgKytryZIlbm5uXC5XR0fH2dl53rx5GRkZys71jwYNGrRt29bV1RXVMwuEQuHgwYPLVc8Sly5dmj9/PsuRAAAAFAsFNNRWbGxsq1atVq1a9ezZM5FIJBKJkpOT161b16JFiytXrig7HbDt1KlTT548YViwc+dOmftEAgAAqDIU0FArmZmZ/fr1q/Ric05OzsCBA1NSUthPBUp07tw55gUCgSAyMpKdMAAAAHUBBTTUyqpVq7Kzs6s6W1hYGBwczGYeULrXr1/LXPPy5cu6DwIAAFBXUEBDrYSFhTEvOHPmTElJCTthQBXI02iuq6vLQhIAAIA6ggIaai4vLy8zM5N5TVFRUXp6Ojt5QBU4OzsrZA0AAIDKQgENNVdWVibPstLS0rpOAqpj2LBhzAvq1avXq1cvdsIAAADUBRTQUHOWlpbGxsbMa7hcrr29PTt5QBV07dp1wIABDAtWrFhhamrKWh4AAACFQwENNcfhcPr27cu8pkuXLqiWtM3hw4d9fX0rHqcoat68eTNnzmQ/EgAAgAKhgIZaWbx4McNNYxRFYQqHFjI1Nb148WJISEjnzp3Fbw9TU9OBAwdevXp1zZo1yk4HAABQW9iYDWqlTZs2u3fvDgwMFAqF5U5RFLVu3TofHx9l5AIl43K5EyZMmDBhAiGkqKhIZqsPAACAGsEVaKitb7755tq1a127dqUoSnKwY8eOUVFRs2fPVmIwUBGongEAQMPgCjQogJeXV3R09IcPH5KSkmiadnR0tLOzU3YoAAAAgDqBAhoUxsbGxsbGRtkpAAAAAOoWWjgAAAAAAKoBBTQAAAAAQDWggAYAAAAAqAYU0AAAAAAA1YACGgAAAACgGlBAAwAAAABUAwpoAAAAAIBqQAENAAAAAFANKKABAAAAAKoBBTQAAAAAQDWggAYAAAAAqAYU0AAAAAAA1aCj7ACa48WLF2PGjGHnuQQCASGEoigul8vOM4KEUCgkhOCVZ59QKKRpmhDC5XIpilJ2HO1C07RQKNTRwY8MtolfeUIIh8PhcHDNi20CgQCvvFKwXOeIRKLq/hF8N1QYPp//7NkzZacAAAAAgLqFAloxPD09dXV12XkugUBw5swZQoiFhYWvry87TwqgdLdu3crMzCSE9O7d29jYWNlxANjw6tWrBw8eEELc3d1dXFyUHQeADUKh8PTp04QQc3Pzbt26sfnUTZs2lXMlJf5IFNRIcXFxly5dCCFubm6HDh1SdhwAlsycOfPmzZuEkNOnTzdq1EjZcQDYcPbs2WXLlhFCpk2bNmHCBGXHAWBDSUlJ586dCSEuLi5HjhxRdpzKoa0HAAAAAKAaUEADAAAAAFQDCmgAAAAAgGpAAQ0AAAAAUA2YwqF+KIqqV68eIcTIyEjZWQDYY2RkJH7nYwg0aA89PT3x215fX1/ZWQBYIqlzVHngEqZwAAAAAABUA1o4AAAAAACqAQU0AAAAAEA1oIAGAAAAAKgGFNAAAAAAANWAAhoAAAAAoBowxk4NXLp0acuWLbt377azs6t4Ni8v79ixY7Gxsbm5uVZWVp06dRoxYgQm3IH6ysrKOnr0aGpqakZGhpWVlYODQ0BAQNOmTcstwzsfNEliYmJYWNjr169zc3MbNWrk5uY2YsQIU1PTcsvwtgdN9e7duxkzZri6uv7000/lTqnm2x5j7FQdTdPBwcGPHz+utIDOzs6eN29eVlYWIcTAwIDP5xNC7O3t16xZY2JiooS4ALUTFxf3yy+/fP78mRBiZmaWn59P0zSXy500aVL//v0ly/DOB00SERGxd+9emqY5HI6pqWleXh4hxMzM7JdffmnUqJFkGd72oKloml60aFFCQkLr1q3LFdAq+7ZHC4dKE4lEp0+ffvz4cVUL9uzZk5WV5eDgsH379hMnTmzcuNHGxiY9Pf3QoUNs5gRQiLKysp07d37+/NnLy+vw4cO///77sWPHhgwZIhQK9+7d+/LlS8lKvPNBY2RnZx88eJAQ8s0334SGhv7+++979+51dXXNy8vbsWOH9EUuvO1BU124cCEhIaHSUyr7tkcBraLu37+/adOmwMDAkJCQqtbk5eXFxsbq6ektXLiwcePGFEXxeLxFixYRQq5du1ZaWspiXgAFiImJyczMtLa2njNnjmS7zfHjx/v4+AiFwtDQUPEyvPNBk5w7d660tNTLy2vQoEG6urqEEBsbmzlz5nC53Pj4ePGFN4K3PWiurKysAwcOVHpKld/2KKBV1O3bt69cufLhwweGNdevXxcKha1atbK1tZUcdHBwcHBwKC4uvn//ft3HBPi/9u43tqnqj+P4966w6UplW0qDqJuCmdFsJhIYU4Nj1EQSnJFEggg+WDIcFBbHshgfIdFJFIz+ssTqNohR45ThhAckiomSBvZgC0EnIyQzQrYBW62jbN3opGzXBye//mr3R++PQm/v3q9Hd+ec3p4H35QPJ+eem0jnz58XEbfbrWJElNvtjvYKlQ9r6e3tFZEnnngittHlcqnNG319faqFsocl6bru9XrD4bD6nY9j5rInQJvUiy+++J//mm6n/JkzZ0Tksccei2tfunSpiMyw8QMwp0uXLolIbm5uXHtWVpaIBAIB9SeVDysZGhrKzMyMzQdKRkaGiKgdn0LZw6J8Pt+pU6eeeuqpZcuWTe41c9lzCodJLViwYMGCBeraZrNNOSYYDIrIokWL4trVs4ZXr169lRMEEq+8vPyll16677774tp//fVXEYkmDCofVrJv377JjaFQ6OLFiyKSl5enWih7WM/Q0FBTU5PD4diyZUtXV9fkAWYuewJ0ClNPatvt9rh29Vyq6gVSyOSz6kRkZGSkpaVFRJ588knVQuXDqiKRSCgUunDhwsGDB8Ph8MqVK6OncFD2sJ7GxsZQKFRTUzN//vwpB5i57AnQKUyVzuRjXMxQWEBCXL58ee/evQMDAzk5Oc8++6xqpPJhVbW1tRcuXFDXa9asqaioiHZR9rCYjo6OEydOLF26tKSkZLoxZi57AnQKm/kM70gkcttmAiRcJBI5fPhwS0vL9evXHQ7Hrl271LkcQuXDuvLy8nRd9/v94XD4xIkTixcvXrNmjeqi7GElo6OjXq/3jjvu8Hg8mqZNN8zMZU+ATmFZWVnhcHh0dDSufWRkRESys7OTMSkgAXp6evbt26dOJygsLNy5c6fT6Yz2UvmwqpqaGhHRdd3n89XX13u93uzs7BUrVghlD2v55JNPrly5smXLFpfLNcMwM5c9p3CkMHU0weTCUi38niJFHTt2rKampre3Nzs7u6ampq6uLjY9C5UPq9M0bdWqVc8//7yIfPfdd6qRsodldHd3f//99/n5+bHvl52SmcueFegUpgqrv78/rt3v90d7gdTi8/k+/PBDEXn88cdfffXVKc9wpPJhGcFg8Icffpg3b150q0bUI488IiLRtwFQ9rAMVbTd3d3qf4mxOjs7n3vuORF5//33H3zwQTOXPSvQKaywsFCmOgfx559/FpGCgoIkzAm4Cf39/fX19SKyb4zadAAABt5JREFUYcOG119/fboT0Kl8WEZ6evpnn33W2Ng4Pj4e1xUKhUQkJydH/UnZwzLmzp2bNYn6wbfZbOrPtLQ0MXfZswKdwlauXHngwIHOzs6hoaHoETADAwPd3d2ZmZnFxcXJnR5g1LFjxyKRiNvt3rRp0wzDqHxYht1uX7hw4cDAQHt7e+zLCHVdb2trE5HFixerFsoellFcXDy5Ytva2t59992CgoK33nor2mjmsmcFOoXNnz+/qKgoHA6/9957165dE5GhoaF33nlH1/XS0tL09PRkTxAw5uTJkyKyYsWK4FSiJxZR+bCSsrIyEfnoo486OjrUOvTw8HBTU1NHR8edd94Z3SRK2WMWMnPZswKd2l555ZXu7u7Ozs5Nmzbdc889fX19uq7n5ua+/PLLyZ4aYEwkElHbPffs2TPlAJfLtX//fnVN5cMy1q5d297e/ssvv9TV1dlsNrvdPjw8LCIZGRlVVVWxZxRQ9piFTFv2tt27dyd3BvhH33zzzfXr18vKyhwOR1xXZmZmaWnp2NjY4OBgIBBwOp3PPPPMzp07p9s8CpiW3+8/evToDAPsdrt6uESofFiIpmmlpaVOp3N0dDQSiYyNjeXm5hYVFb322msPP/xw7EjKHhbW19fX1ta2cOHC1atXx7abtuy1mQ+pBgAAABCLPdAAAACAAQRoAAAAwAACNAAAAGAAARoAAAAwgAANAAAAGECABgAAAAwgQAMAAAAGEKABAAAAAwjQAAAAgAEEaAAAAMAAAjQAAABgAAEaAAAAMIAADQAAABhAgAYAy6qurtY0TdM0t9ut6/p0w65du7ZkyRI1srm5OYET+PPPP0dGRsbHxxN4TwBIOgI0AFjW22+/vWTJEhH58ccfP/300+mG7d69+/z58yKybt26jRs3JnACZWVlDofj3LlzCbwnACSdNsOaBAAg1fl8vlWrVolITk7OuXPnXC5X3IDTp08XFRWNj487nc6zZ89OHvB/8/v9ixYtmpiYOHPmTEFBQaJuCwBJxwo0AFhZSUlJVVWViFy5cqW6ujqu98aNGxUVFWqLhdfrTWB61nV9+/btExMTibohAJgHARoALG7Pnj0PPPCAiHz55ZfffvttbNcHH3zw008/iciGDRvWr19/89+l63pfX9+hQ4dKSkpaW1tv/oYAYEJs4QAA6zt+/Pjq1atFJC8vr6ura968eSLy22+/FRQUjI2NuVyus2fPOp3Om/yWGzdu5OTkhEKhuHa2cACwGFagAcD6SktLPR6PiPT09OzatUtEdF2vrKwcGxsTkYaGhptPz8rk9AwA1sMKNADMCqFQqLCwsKenJy0trb29vaurq7y8XEQ2b978+eefJ+QrdF2PPbGuoaFhx44dwgo0AMuZk+wJAABuB4fDceDAgaeffnpiYqK8vPzSpUsicvfdd9fX1yfqKzRNmzPnf/+s2Gy2RN0ZAEyFLRwAMFu43e7KykoR6erqCgaDItLU1JSdnZ3seQFAiiFAA8Assnfv3qysLHX9wgsvrF27NrnzAYBURIAGgFnk+PHjV69eVdc+ny8QCCR3PgCQigjQADBbDA4Oqi0candyIBBQD/kBAAwhQAPAbLFjxw6/3y8iXq9Xvd+7paXl0KFDSZ4WAKQaAjQAzAqtra1fffWViJSUlFRUVDQ0NGRkZIiIx+P5/fffkz07AEglBGgAsL5AILBt2zYRycjIaGxsTEtLy8/PV29U+eOPPzweD+8EAIB/jwANABan67rH41HPC77xxhv5+fmqvba2Vr3fpLW19eDBg8mcIgCkFAI0AFhcS0vL119/LSKPPvpobW1ttD09Pb2pqUnTNInZHg0A+EcEaACwMr/fv337dhFJS0vbv3//3LlzY3uLi4vVQRyDg4Nbt25lIwcA/BsEaACwLF3Xt27dOjg4KCLV1dXLly+fPKauru7ee+8VkSNHjjQ3N9/uKQJACiJAA4BlNTc3HzlyRETuv//+N998c8oxd911l9frVddVVVX9/f23b34AkJoI0ABgTf39/VVVVer6448/ttvt040sKytbv369iASDwcrKSjZyAMDMNH4oAQAAgH+PFWgAAADAAAI0AAAAYMCcZE8AAGAuly9fHh4eNvQRTdMeeuihWzQfADAb9kADAP5m8+bNX3zxhaGP2O32kZGRWzQfADAbAjQA4G86Ojp6e3sNfcRms61bt+4WzQcAzIYADQAAABjAQ4QAAACAAQRoAAAAwAACNAAAAGAAARoAAAAwgAANAAAAGECABgAAAAwgQAMAAAAGEKABAAAAAwjQAAAAgAEEaAAAAMAAAjQAAABgAAEaAAAAMIAADQAAABhAgAYAAAAM+AuTU5OqyTval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4" descr="data:image/png;base64,iVBORw0KGgoAAAANSUhEUgAAA8AAAAJACAIAAADNc5igAAAACXBIWXMAAB2HAAAdhwGP5fFlAAAgAElEQVR4nOzdd0AT5/8H8OeSsEEQxIUoSxwoCu4WBdwo7qqoVesWt1XburVftba1Yp2tqxXFrahYBBVR0CqoCG5QcTAUFdmb5H5/XJsfhXC5QLiQ5P36C+8+XD5ExjtPnnseiqZpAgAAAAAA3AhU3QAAAAAAgDpBgAYAAAAAUAACNAAAAACAAhCgAQAAAAAUgAANAAAAAKAABGgAAAAAAAUgQAMAAAAAKAABGgAAAABAAQjQAAAAAAAKQIAGAAAAAFAAAjQAAAAAgAIQoAEAAAAAFIAADQAAAACgAJGqG9AQd+/eff36NW8PV1JSQgihKEokwv8g38RiMU3TeOb5V1paStM0IUQkElEUpep2tItEIhGLxXjm+cc884QQoVAoEGDMi28lJSV45lVCVTnH1dXVxsaGSyVCgHKcP38+KChI1V0AAAAAQBWtWLECAZpvrVu39vf35+GBaJpOT08nhIhEIjMzMx4eEcrKycmRSCSmpqaqbkTrZGdnFxcXE0Lq1q0rFApV3Y52KSoqysnJMTc3x1Acz5hnnhBiZGRkYGCg6na0zsePH/HM84//nFNcXPzZZ58p9Cn4VQgAAAAAoAAEaAAAAAAABSBAAwAAAAAoAAEaAAAAAEABCNAAAAAAAApAgAYAAAAAUAACNAAAAACAAhCgAQAAAAAUgAANAAAAAKAABGgAAAAAAAUgQAMAAAAAKAABGgAAAABAAQjQAAAAAOqkuLhY1S1oOwRoAAAAgNpOIpEcOHCgR48eenp6enp6ZmZmw4YNu3btmqr70lII0AAAAAC1Wm5ubt++fb/66qvIyEhm+DkrK+vMmTOenp5LlixRdXfaCAEaAAAAoFYbP358WFhYxeM0TW/atMnPz4//lrQcAjQAAABA7XX9+vUzZ86wFKxevTonJ4e3foAgQAMAAADUZidOnGAvyMnJCQ0N5acZYCBAAwAAANRez549k1sTHx/PQycghQANAAAAUHtxWbSupKSEh05ACgEaAAAAoPZq1qyZ3BobG5uabwT+HwI0AAAAQO01YMAA9gKhUNivXz9+mgGGSNUNaIjS0lKxWJyZmcnng/L/iEAIkUgkNE3jmeefWCxmPsjOzqYoSrXNaBuJREIIyc7OVnUjWoemaeaDwsLCoqIi1TajnQoKClT+zHt4eLRt2/bBgweVFUyaNMnAwEDz/jDxlnOqsLMjArRyUBRFUZRIxNPzWVpayjwob48IUsw8Mzzz/KNpmsnQIpEIAZpnYrFYIpEIhUI88zwTi8XMt71AIBAKhapuR+uUlpYKBAKV/8IXiURHjhzp379/cnJyxbPu7u4//PCDyptUIpqmec45zBiBQjTn6VYtoVAoEAiMjY15eCyapgsLCwkhvD0ilJWTkyORSPDM8y87O5tJEoaGhkgSPCsqKiopKTEyMhIIMPGPV8wzTwjR1dU1MDBQdTtap7CwUE9PrzY8805OTrGxsatWrfL398/NzWUONm7ceOHChQsWLNCk9EwIoWmaGfXnLedgBBoAAABAA1lYWOzYsWPLli2PHj3KyMho3Lixo6Mj3hRSFQRoAAAAAPWgo6PTvn17VXcBWIUDAAAAAEARCNAAAAAAAApAgAYAAAAAUAACNAAAAACAAhCgAQAAAAAUgAANAAAAAKAABGgAAAAAAAUgQAMAAAAAKAABGgAAAABAAQjQAAAAAAAKQIAGAAAAAFAAAjQAAAAAgAIQoAEAAAAAFIAADQAAAACgAARoAAAAAAAFIEADAAAAACgAARoAAAAAQAEI0AAAAAAACkCABgAAAABQAAI0AAAAAIACEKABAAAAABSAAA0AAAAAoAAEaAAAAAAABSBAAwAAAAAoAAEaAABAmQoKCl6+fJmWlqbqRgCgpiBAAwAAKEdQUFCPHj3q1KljZ2fXsGHDJk2aLF++PDs7W9V9AYCSIUADAABUF03T8+fPHzx4cGRkZGlpKXMwJSVlw4YNLi4uL1++VG17AKBcCNAAAADVtX379q1bt8o8lZiYOGjQoJKSkipc9tOnT7dv3759+/b79++r1yAAKBMCNAAAQLUUFxevXbuWpeDRo0cBAQEKXfPWrVu9evVq0qTJgAEDBgwYYGtr+9lnn4WFhVWvUwBQDgRoAACAarl+/Xp6ejp7zdmzZ7lf8MCBA927d79y5YpEImGO0DR98+bNPn36bN68ueqNAoCSIEADAABUS2JiotyaFy9ecLza/fv3p06dKp1IXRZN04sXLw4PD1esPwBQNgRoAACAaqFpWolX27Bhg8z0LH2s77//XokPBwBVgAANAABQLXZ2dnJr7O3tuVyKpung4GD2msjISCyNB6BaCNAAAADV0r17dwsLC/aaIUOGcLlURkZGTk4Oe41YLE5OTubaHADUAARoAACAatHV1V2zZg1LQZs2bcaNG8flUjo6OkosA4AaggANAABQXbNnz543b57MU3Z2dkFBQRwjr4mJSaNGjdhrDA0Nra2tFW4RAJQHARoAAKC6KIr69ddfz5075+bmJhQKmYNWVlbLli27d++ejY0N90t98cUX7AXe3t76+vpVbhUAqk+k6gYAAAA0xKBBgwYNGpSfn//u3TtDQ8OGDRtW4SLLli07fPhwZQtLGxsb/+9//6temwBQXRiBBgAAUCZDQ0M7O7uqpWdCSMOGDYODg2V+et26dQMDAx0dHavXIABUFwI0AABA7dK5c+cHDx4sXbpUmpVtbW0XLFjw4MGD3r17q7Y3ACCYwgEAAFAL1atXb8OGDatXr87MzJRIJGZmZgYGBqpuCgD+gQANAABQewmFQuldiQBQS2AKBwAAAACAAhCgAQAAAAAUgAANAAAAAKAABGgAAAAAAAUgQAMAAAAAKAABGgAAAABAAQjQAAAAAAAKQIAGAAAAAFAAAjQAAAAAgAIQoAEAAAAAFIAADQAAAACgAARoAAAAAAAFIEADAAAAAChApOoGquXy5ctbt279/fffGzVqVO5UQUFBXl6ezM+qW7euUCiU/jMrK+vIkSPR0dGZmZkWFhbdunXz8fExNDSswb4BAAAAQG2pcYCmafratWuVnT19+vSxY8dkntq2bVuzZs2Yj9PT05csWfLx40dCiL6+flpa2pkzZ+7cufPTTz8ZGxvXRNsAAAAAGommaYqiVN0FH9R1CodEIjl79mxcXFxlBampqVyus3v37o8fP9rZ2e3YsePYsWN+fn7169dPTk729/dXXrMAAAAAmik9PX3lypWtW7cWiUQikcjR0XHx4sUcY5j6Ur8R6Dt37ly/fv3hw4fv379nKXv79i3572BzRVlZWdHR0bq6ukuXLm3QoAEhxN7eftmyZQsWLIiIiJg6daqurq7S+wcAAADQDHfu3BkyZEjZuPzs2bNffvll//79x48f7927twp7q1HqNwJ98+bNK1eusKdnmqbfvn1LUVTjxo1ZyiIjI8VisbOzM5OeGXZ2dnZ2dvn5+Xfu3FFa0wAAAACaJS0tzcvLS+Zgc0ZGxtChQxMSEvjvih/qF6B9fHy2/KuyW/1yc3Pz8vIaNmyoo6PDcqkHDx4QQlxcXModd3V1JYSwzA8BAAAA0HI//PADcxeZTHl5eStXruSzHz6p3xQOS0tLS0tL5uOyi2mUxczfaNKkyfXr18PDw9+9e2dpaWlrazto0CBzc3NpWUZGBiGk4ig1s6ZHZmZmTfQPAAAAoAFOnDjBXhAUFFRYWKivr89PP3xSvwDNBfNuQkxMzO3bt5kjSUlJMTExoaGh8+bN69q1K3MwKyuLEGJkZFTu05n1N5izFe3Zs6ewsLDcwU+fPkkkksoWzqsh/D8iEEJKS0tpmsYzzz+xWMx8kJ+fLxCo37tnao158vPz87Xk/vraQ/ptX1xcLJFIVNuMdsIzX5m8vDy5dwoWFBTEx8c7ODgodGWappkPeMs5xcXFin6KZgZoZgRaLBYPGzbM09Ozfv36L1++9Pf3f/LkyebNm3ft2mVhYUH+jcgVl6tjD9BHjhzJzs4ud7Bt27YSiaSgoEDpXwsL/h8RpPDMq1BRUZGqW9BSFccOgDclJSUlJSWq7kIb4ZmvTMUsVFlZlf9i8pZzqvBfrJmjOHXr1u3evfucOXMmTZpkY2NjaGjo5OS0YcOGZs2aFRYWHjlyhCmTvsSRCT8wAAAAADKZmprK3TFDKBRaWVnx0w/PNHMEun///v379y93UCgUjhgxYvPmzfHx8cwRMzMzmRsW5ubmEkLq1q0r8+KrV6+umK1DQ0PfvXtnYmKihO7loWma6VAoFGLHRP4VFBTQNI1nnn8FBQWlpaWEECMjI0zh4FlJSUlhYaGxsTGmcPCstLSUGYHT09PDyqr8y8nJwTPPwsvLi30adLdu3aoQoPnPOZjCIYetrS0hJDk5WSwWC4VCMzOzt2/fVgzQzJHKArS7u3vFgzdu3KAoSk9PT9ktyyD9xuLtEaEsZj4cnnn+SWdu6OrqVnYDMdScwsJCXV1dvHRRFZFIhF87/MvJycEzz2LFihWBgYHM0EZFFEWtXbu2Cs8e/zmnCkMD2vWrkPlv0NfXZ/4GmJmZkX8nTJeVlpYmPQsAAAAAFTk7O+/du1ckkjEaS1HUTz/91LNnT/674ocGBujCwsI5c+bMmTMnPz+/3Knk5GRCiLW1NfNSo23btkTWes+xsbGEkDZt2vDRLgAAAIB6mjhxYkREhIeHR9lB3M6dO4eGhi5evFiFjdU0DQzQ+vr6devWffPmzcWLF8udOn/+PCGkXbt2zD+7d+8uFArj4uLKLrjx7t27hIQEQ0ND6Wp3AAAAACBTt27dwsPD09LSIiMjIyIiUlJSoqKi+vTpo+q+apYGBmhCiJeXFyHE39//8uXLzCKaGRkZ27Zti4mJsbCwGDFiBFNmamrauXPngoKCTZs2McPVWVlZGzdupGna09MTNw0AAAAAcGFpaenm5ta9e/eK+9NpJM28ifCzzz4bNGhQUFDQ1q1bd+zYYWhomJOTQwgxNzdfvHhx2R1xpk+fnpCQEBcXN27cOCsrq6SkJJqmmzZtOn78eNW1DwAAAAC1l2YGaELI1KlT27Vrd+7cuZSUlLy8PEdHx5YtW44ePbrcSnMWFhZbtmw5fPhwdHR0SkoK8/pp9OjRBgYGquocAAB49vjx46ioqNzcXEtLS3d390aNGqm6IwCo1dQ7QAcEBFR2iqKozp07d+7cWe5FTE1NfX19fX19ldoaAACogbi4OF9f35s3b0qPCIVCHx+fLVu21KtXT4WNAUBtpplzoAEAAOS6du1at27dyqZnQohYLA4ICOjSpUvFRU4BABgI0AAAoI3y8vLGjh3L7PNXUWJi4syZM3luCQDUBQI0AABooyNHjqSmprIUnDt3LiEhgbd+AECNIEADAIA2CgsLk1tz5coVHjoBALWDAA0AANro3bt3cmvYh6gBQGshQAMAgDYyNjaWW1Nu5VMAAAYCNAAAaCNnZ2e5Ne3ateOhEwBQOwjQAACgjcaOHSsUClkKrK2tPTw8+GoHANQJAjQAAGgjJyenBQsWVHZWIBBs375dV1eXz5YAQF0gQAMAgJb66aefFi5cSFFUuePGxsb+/v6DBw9WSVcAUPup91beAAAAVSYQCDZv3jxhwoR9+/bdvn07IyOjUaNGnp6eM2bMaNiwoaq7A4DaCwEaAAC0Wvv27bdt26bqLgBAnWAKBwAAAACAAhCgAQAAAAAUgAANAAAAAKAABGgAAAAAAAUgQAMAAAAAKAABGgAAAABAAQjQAAAAAAAKQIAGAAAAAFAAAjQAAAAAgAIQoAEAAAAAFIAADQAAAACgAJGqGwAAAAA18/Hjx7dv3xobGzdr1kwgwGAcaB180wMAAABXx44d69ChQ/369Z2dne3s7OrXr79gwYL09HRV9wXAKwRoAAAAkI+m6alTp/r4+MTExNA0zRxMT0//9ddf27dvn5CQoNr2APiEAA0AAADy/fLLL/v27ZN5Kjk5edCgQcXFxTy3BKAqCNAAAAAgR1FR0fr161kKEhIS/P39eesHQLUQoAEAAECOiIiIzMxM9ppz587x0wyAyiFAAwAAgByvXr2SW/Py5cuabwSgVsAydgAAACAHRVFyazRmPbuXL19u27YtLCwsKSnJyMioQ4cOEydOHDp0KJcnQY2kpKRcu3YtOTnZyMjI1dW1S5cuGvM/yAMEaAAAAJDDwcFBKTW1n7+//8yZMwsKCph/ZmRkJCcnnz171svL69ixYyYmJqptTykyMzPnz58fEBAgFoulB1u0aLFjx45evXqpsDE1gpcaAAAAIMfnn39uaWnJXjNs2DB+mqk5wcHBkyZNkqbnsi5cuDBmzBj+W6qopKQkIyNDupKgoj59+uTm5ubv7182PRNC4uPj+/bte+zYMWX0qPkQoAEAgI1YLH7y5ElcXNzr169V3Ys2ysnJyc7OVnUXREdHh30VDldX11qSL6uMpukFCxZIJJLKCv7666/g4GA+WyqrtLR0165dHTp00NfXNzc3NzQ07NevX0hIiKLXWbx48aNHj2SekkgkU6dOTU1NrXazmg8BGgAAZMvMzFy4cGG9evVcXFx69+5tZ2dnZ2e3devWcgNXUBNSUlLmzp1rY2NjZ2dnb2/ftGnTqVOnvnjxQoUtTZs27dtvv5U5D7hVq1Znz54VCoX8d6VEd+7cefbsGXvN0aNH+WmmnKysLA8Pj1mzZsXExDARv7Cw8OLFi15eXrNnz+Y+Gv3x40f21QZzc3P37NmjhI41HQI0AADI8Pr1a1dX1y1btpRdvOzly5fz58/39vYuKipSYW8a79q1a87Oztu3b3/37h1z5OPHj/v27WvXrt3Zs2dV2NjGjRsvXbrUt29fPT095oiDg8O6devu3LnTpEkTFTamFE+ePJFbU9nYbU0bM2bMjRs3ZJ7auXPnjz/+yPE6kZGRcl8AX7lyRbHmtBICNAAAlCeRSIYPH17ZqmQhISHffvstzy1pj6SkpMGDB3/69Kniqby8PB8fn4cPH/LflVSvXr1CQ0Ozs7OTk5Ozs7OfPXu2fPlyQ0NDFbakLDKnPpeTn5/PQyflhIeHX7hwgaVg3bp1WVlZXC4lfUlWzRpAgAYAgPLOnj0bExPDUrBz5860tDTe+tEq69evZ5n0XFhYuHLlSj77kUlXV9fKykozlqSQsrKykltjbW3NQyflnD59mr0gLy+P42RoLv9lderU4dSWdkOABgCA8s6fP89eUFJSEhoayk8z2iYwMJC9ICQkhMtYKSjK3d1dX1+fvaZfv378NFPW8+fP5dbInb3NcHFxUUoNIEADAEB5XBbcwLZzNSE7O/v9+/fsNYWFhW/evOGnH61iYmIye/ZsloL69etPnTqVt36kSktL5dZwvLXXycmpQ4cO7DUTJkzg1JZ2Q4AGAIDyRCL522xxqQFFcYxBLEutQXWsW7fO09NT5ilDQ8MTJ06Ympry3BIhxMbGRm6Nra0tx6vt2LGDZaB9ypQpbm5uHC+lzRCgAQCgvObNm8utcXR05KETbWNmZmZmZsZeIxKJVDITVxvo6+uHhISsXr263P9C3759b9++3aNHD5V05e3tzV6go6PDfW5Jly5dgoKC6tevX/HUzJkzd+3apXB/WgnjBwAAUN7w4cO3b9/OUmBsbKySyaAaj6Iob2/vQ4cOsdR4enoaGxvz1pK20dXVXbNmzdKlS+/evfv06VMzM7OuXbs2btxYhS0NGjSoU6dOt2/frqxgzpw5DRo04H7B3r17P3v27M8//wwLC0tJSTEwMOjQocPEiRMx+5k7BGgA9VZcXBwYGHjp0qWUlBQTExMXF5dx48Y1bdpU1X2BevP09PT29ma5lXD16tW4Vb+GrFix4sSJE5WttC0UCteuXctzS1pIT0/vs88+c3R0NDIyMjAwUG0zAoHg1KlTnp6eMnfSGTBgwMaNGxW9Zp06debNmzdv3jxlNKiNMIUDQI3dvn27devWPj4++/btCwkJOXHixLJlyxwcHNauXct9YyoAmQ4dOtS9e3eZp+bPn79o0SKe+9EeLVq0CAgIkDlLVSQS7dq1q1u3bvx3BaplbW0dExOzePFic3Nz6UF7e/sdO3YEBQXp6uqqsDfthAANoK7u37/fu3fvigMSJSUla9as+e6771TSFWgMU1PT8PDw3bt3d+rUidmi2dDQ0MvL69KlS1u2bJG5nzMoy4gRI6Kjo4cOHSoNRiKRqG/fvtevX582bZpqewNVqVOnzs8///zhw4f4+Pg7d+4kJSU9f/581qxZAgGynApgCgeAupo9ezbLbgubNm0aM2ZM+/bt+WwJNIxQKJw2bdq0adPy8/Pfvn1ra2uLP9W8adu2bWBgYEZGxqNHj2iabtGihcy7vqAssVj87NmzvLw8S0tLTZ3JJhAIcP9ubYBfhQBqKT4+/vr16ywFEonkjz/+4K0f0GxCoVAlq3eBoaFhy5YtW7VqpWF7/ildVlbW119/bWlp2apVq44dOzZr1szOzm7btm0clwUEUBRGoAHU0p07d+TWREdH89AJAIBqvXnzxtPTMzExsezBly9fzps3Lzg4+MyZM3p6eqrqDTQVRqAB1FJmZqbcmoyMDB46AQBQIYlEMnz48HLpWSokJOSbb77huSXQBgjQAGqpXr16cmswYxJqldjY2AkTJlhZWVEUZWho2L179z179nDZoxiARVBQ0N27d1kKdu7cmZaWxls/oCUQoAHUkpubm9xlEFS1aRZARX5+fp06dTp48GBqaiohpKCg4Pr169OnT+/Ro0d6erqquwM1xrJaOaO0tDQkJISfZkB7IEADqCUrK6thw4axFOjr60+ZMoW3fgBYHDt27Ouvv5Y52Hzz5s3hw4dj2XKoslevXimlBkAhCNAA6mrr1q0s6zRt2bLF1taWz34AZBKLxUuWLGEpiIiICAwM5K0f0DAikfzlEJiFzKGs169ff/vtty4uLg0aNLC3t//iiy+CgoLwUpY7BGgAdWVlZXX9+vW+ffuWO96gQYOjR4/OmDFDJV0BlHPr1q2kpCT2muPHj/PTDGgeBwcHuTVYOLmcgICA1q1b//TTT7Gxse/fv09MTDx16tTgwYMHDx6cm5ur6u7UA5axA1Bj1tbWoaGhsbGxly9fTk5ONjExcXV19fLykrkJMIBKJCQkyK2Jj4/noRPQSCNGjNi+fTtLgbGxcb9+/Xjrp/YLCQmZOHGizBWyz58/P3bs2HPnzvHfldpBgAZQe+3bt8eOg1BrFRcXK6UGQCYPDw9vb2+WWwlXrVqFbYCkaJpesGABy/4yQUFBFy5c8PLy4rMrdYQArRylpaVisZjL0rxKxP8jAiFEIpHQNI1nnn/S3/jZ2dlyVyAB5ZJIJIQQlq3jWVhYWMitady4MX6mZJLOSS0sLCwqKlJtM7XWzp0709PTb968WfHU9OnTp06dWp3vroKCAk165u/duyf3DZ8DBw5069aNn37Y8ZZzqvAaHgFaOSiKoiiKy60MSsHczM7nI4JUSUkJ4XbbCigXTdNMhhaJRAjQPBOLxRKJRCgUVuGZ79Gjh6GhYX5+PktN//798TMlk1gsZr7tBQIB7oSrTN26dYODgw8ePPjnn3/GxcWJxWIDAwM3N7c5c+b07NmzOlcuLS0VCASa9M357NkzuTVPnz5V7ZdM0zTPOYcZI1CI5nxPqJZQKBQIBMbGxjw8Fk3ThYWFhBDeHhHKysnJkUgkeOb5l52dzSQJQ0NDJAmeFRUVlZSUGBkZCQQK33pubGy8ZMmStWvXVlZgbW3t6+traGhYvR41E/PME0J0dXUNDAxU3U6tNnfu3Llz55aWlubk5NStW1cp1ywsLNTT09OkZ55LUiwsLFTt3ziapplRf95yThVGoLEKBwAA1KwVK1YMHTpU5ilzc/MzZ84gPYOyiEQiZaVnjWRlZSW3pkmTJjx0ou4QoAEAoGaJRKJTp05t3brV2tpaelBXV3fs2LGxsbGurq4q7A1Aq7i7u+vp6bHXVFwdFSpCgAYAgBonEAjmzp37+vXrp0+fXr58+ebNm58+fQoICCgbqQGgptWpU2fWrFksBfXq1Zs2bRpv/agvzIEGAACeUBTVokWLFi1aqLoRAO21fv36O3fuREZGVjylr69//PhxzIHhAiPQAAAAANrCwMDg0qVLy5cvr1OnTtnjPXv2jI6O9vT0VFVj6gUj0AAAAABaRE9Pb926dcuXL4+KikpJSTE2NnZ1dcV8KoUgQAMAAB/i4uL8/PzCwsKSk5ONjIxcXV0nTpw4ceJETVpkF0CNGBgYeHh4qLoLdYUpHAAAUON+/fXXjh07HjhwIDk5mRCSl5cXGRk5depUd3f39PR0VXcHAKAYBGgAAKhZx48fX7BgAbO1WDl///33iBEjpBtWAwCoBQRoAACoQWKxeMmSJSwF165dCwwM5K0fAIDqQ4AGAIAaFBUV9ebNG/aaEydO8NMMAIBSIEADAEANio+Pl1vz9OlTHjoBAFAWBGgAAKhBxcXFSqkBAKg9EKABAKAGcVlctlmzZjx0AgCgLAjQAABQg9zd3Q0NDdlrvLy8+GkGQFXy8vJyc3NV3QUoDQI0AADUICMjo0WLFrEUWFtbT548mbd+APiUmpq6cOFCa2trY2NjExOThg0bzpgxIzExUdV9QXUhQAMAQM1auXLl4MGDZZ6qW7duYGCgkZERzy0B8OD69evt2rXbsmULs38QISQtLW337t3t2rU7d+6canuDakKABgCAmqWjoxMYGPjrr79aWVmVPejj4xMbG9uhQwcV9gZQQ1JSUry9vT9+/FjxVG5u7ujRox8+fMh/V6AsIlU3AAAAmk8gEMybN2/u3Lnx8fHJycmGhobOzs7Gxsaq7gugpmzYsCErK6uys4WFhatWrTp9+jSfLYESIUADAGiU4uLiQ4cOnTp1Kj4+XiwWOzo6Dh48eNKkSXLv5OMBRVEtW7Zs2RASohcAACAASURBVLKlqhsBqHGnTp1iL7hw4UJ+fn5t+MGEKkCABgDQHImJicOGDbt//770yKtXry5evOjn53f69GlnZ2cV9gYaIzs7+8aNGykpKcbGxq6uro6OjqruqNbJyclJS0tjryksLExKSmrRogU/LYFyIUADAGiI7OzsPn36yLzB/8WLF3379r13716jRo34bww0RkFBwfLly3/77beCggLpwW7dum3durVjx44qbKy2EYvFXMpKS0truhOoIbiJEABAQ2zatIlleay0tLQ1a9bw2A5omtzcXA8PDz8/v7LpmRBy8+bNzz//PCQkRFWN1UJmZmZmZmbsNSKRqGnTpvz0A0qHAA0AoCECAgLYC44fP15SUsJPM6B5vv322+joaJmniouLx44dm56eznNLtZm3tzd7gbu7u4mJCT/NgNIhQAMAaIL8/Hy5uzNkZmYmJSXx0w9omIyMjD179lSnQNssX75cT0+vsrMCgaCWviO0d6+qO1APCNAAAJogPz+fS1leXl5NdwIaKSIiQu7bF5cvX+anGbXQsmXLgwcPyszQQqFw+/btbm5u/HclV9APPwTZ25+3tw9ycAgaNEjV7dReCNAAAJrA3NxcX1+fvYaiqLJbmag7sVj89u3b1NRU3InFg9TUVLk1KSkpPHSiRkaOHBkVFTVo0CAdHR3miFAo7NWrV0REhK+vr2p7k+mSiwtFCCGEJoTQNHn8mEnSF1gXWpFIJIGBgePHj+/UqZOrq6uPj09AQIDGzxbDKhwAAJpAIBD07NkzODiYpcbV1dXc3Jy3lmpOYmLiunXrzpw5k5GRQQgxMTEZOHDgihUrnJycVN2axuKy3Tq2ZK+I2bU7Nzc3MTGRpmkbGxtTU1NVN1Wp0rw8+r9HmCRdKhYH2dvTFCWgaR1Dw34PHkgLUlNTR40adePGDemRe/fuHTt27Keffjp58mTz5s15ap13CNAAABrim2++YQ/Q3377LW/N1JzQ0NCRI0fm5ORIj+Tk5Bw9evTMmTN//PGHj4+PCnvTYG3atJFb07ZtWx46UUfGxsZqsQq7V0JC+PLlhSdOlEokFE2XC9PMkeL8/CB7e4oQmhD9OnUWlpQ8evSo4qXu37/fu3fvu3fv1qtXT6EeCgoKzpw5ExERkZ+fb2lp2a9fv169egkEtW7GRK1rCAAAqsbd3X3t2rWVnZ0zZ87IkSP57KcmvHz5csSIEWXTs1RhYeGECRPu3bvHf1fawMXFpVWrVuw148aN46cZqDme69d7JSQMev7c+8ULXX19QlGUrDImWxdmZ28oKDhra3vO1tajQs2bN2++//57hR791KlTzZo1Gzt27G+//ebv7//LL7/07du3ffv2sbGxin8pNQsBGgBAc6xatero0aO2trZlDzZu3Hj37t3btm1TVVdKtH79epb7IEtKSlatWsVnP9qDoqjt27eLRJW+cT1y5MjevXvz2RLUtH6PHjFJetCLF7qGhoQQihDy30RNEUJRFKGor21tz9nZnbWzO92kifTs4cOHud+icPDgwZEjR3748KHc8QcPHri7u8fFxVXri1E2TOEAANAoo0eP/uKLL2JiYp4+fUrTtIODQ+fOnVlyj3o5c+YMe8HFixfz8/MNDQ356Uer9OzZ8/Dhw1OmTKn4DsDIkSMPHDigkq6AH2XnPYe0bl1SUkLRtISm/z9NUxQhhCJEpKt7ztaWECKhaUF+flJSUrmX9DK9f/9+zpw5FaaN/CM7O3vq1KnR0dGVDIirgIb8SgUAACmhUNipU6dOnTqpuhEly8rKkrtVR3Fx8Zs3b1q2bMlPS9pm5MiRbm5uu3btunz5ckpKipGRkaur61dffYWxZ63S//FjQsjHjx/9LC272trSFVMtRRFCBBRFjI0f9u79iBCaoqyNjdtXPhMjICAgOzub5UHv3Llz+/btzp07K+MrUAIEaAAAUA+VjU4Bnxo1avT9998rOrcVNI+5ufkmXd3ily+Zf+41NbWoW1dIURXzNLOUR1JOTrK9PU1RIoFAf+RIz/Xry9b8/fffch/xxo0bCNAAAACKMTMzMzc3//TpE0uNjo6OtbU1by0BaC2BQODu7n7p0iXmn1OzskhWFvPx2WbNaIoSUFS5CdPSRfFyjx49f+wYTVEUTXs/f04I4bIP/MePH5X8NVQDbiIEAAC1MXjwYPaC3r17YzViAH4sWrRI5vEhr18PffVq8MuXn1at0tHTIwJBxVkeNE0TiYSmaWbjw/mvX59q0ID94SwsLJTTtzIgQAMAgNpYsWKFgYFBZWdFIhGmFgDwpl+/fl9//XVlZ7/88ssJEyb0f/x40LNn3s+f27m4iIRCmevi0YQICNExMjprZ3fO1jbQxuaQrKzctWtXpbZfLQjQAACgNuzt7Y8fPy5zkQ1dXd39+/d37NiR/65qQnFx8R9//DFs2LDOnTt37Nhx8ODBO3fuzM/PV3VfAP/xyy+//Pbbb/Xr1y970MzM7Mcffzxw4EDZtOx08qR0hWmBhYXMJM0skycUCOqYmp6zswu0s5OecnZ2rlUBGnOgAQBAnXh7e9+7d2/t2rVnz55l1oTW19f38vJatWpV+/btVd2dciQmJg4bNuz+/fvSI69fv758+bKfn9/p06ex4R/UKjNmzJg4cWJkZOSTJ09omra3t/f09GSfSTUwOlr6cZCDA2HuD6Yo8t8bhYX//tPIyGjfvn21aj9CBGgAAFAzjo6OAQEBJSUlSUlJYrG4WbNmurq6qm5KabKzs/v06ZOYmFjx1PPnz/v27RsTE9OoUSP+GwOojL6+fp8+ffr06aPQZ4U5OeUXFlL/7mtIKi6zQ1GEEAcHh4MHD9a2N5cQoAEAQC3p6OjYlXmHV2Ns2rRJZnpmvHv3bs2aNb///jufLQEoy9UWLXJomkgk0rhcNjXTzCyOfz/2S0tzc3PbuHFjrZq8wahFg+EAAFALFRYW3r17NyIi4smTJxKJRNXtaL6AgAD2guPHj5eUlPDTDED1hS9ffsHRMcjB4by9fU5pKRGLZQw2M7uCS/9B036JiVfz8q5fv969e/cVK1bw2C8nGIEGAADZPnz4sHz58kOHDhUUFDBHGjRoMH/+/MWLF+vo6Ki2N02Vn5/PMvzMyMzMTEpK0sjRd9Ak0h2/aVmDzQxm/oYJReWU3SmJpje/fHmVSP9Fr1+/vkGDBnPnzuWhbY4QoAEAQIZnz555enqmpKSUPZiWlrZs2bLQ0NDg4GCZS2FANXFcZ4O5exKgtvmrc2fJp09UmV1DZYRmiqIpSiiRDHjxgjny//cRkvLpWWrlypVfffWViYlJTbRdBZjCAQAA5ZWWlg4fPrxcepa6du1aZRsoQDWZmppyKdPT06vpTgA4ejl9unSGBp2eXmYk+T8oQgQCgbGPj/fz54OePVMoPRNCsrKyLl68WBP9Vw1GoAEAoLzAwMCHDx+yFOzZs2flypWNGzfmrSUtkZmZyaUMC0KDynGfoaFfp06fe/dkXoRjemY8ffq0ei0rEwI0AACUFxwczF4gFotDQ0MnTZrETz/ag+PkcgRoUIkLLVqUlpZSZbJyZTM0dHV1+z16xH61/6RnQm6xpmdCSFFRkWLt1iQEaAAAKO/Nmzdya16/fs1DJ9qG4/IamIAOvLlhb/+JotimNTNnKUokEHh98w2ZOpXLZcumZ4qQu/r6G+R9SrNmzRTou4ZVMUDTNH3y5MlTp07dvXs3PT3d0dFx2LBhs2bNqmxy9//+9z9mXZ5aNfwOAGpBIpFcvnz5r7/+Sk5ONjY27tKly+jRoy0sLFTdlybjsi+JJu1dUnuYm5sLhUKxWMxeVoXJM69evbp9+3ZmZmbjxo27detmbm5e1R5B8z364os39++XSiT/5ObKpzXTFGXSpInH1asKXb9cerZ1cSkYPZqMGsXyKQKBoF+/fgo9So2qSoDOzMycOXPmsWPHpEeioqKioqL8/PyCg4NdXV0rfkpaWlp8fHzV2wQAbfX48eNx48bFxsZKj/j7+3/zzTcbNmyYN2+eChvTbI6OjiEhIew1LVu25KcZmUpLS6OiohISEpitg7t27aoZ99UJhcLu3btfZY0jLVu2rF+/PvdrPn36dM6cOWFhYdIjurq6EyZM+Pnnn83MzKrcam1TVFR0/vx56YuEHj16uLu7UxQl/zPhX9ynNevo6PSv6pBoxfTsdPJki9LSNm3asNx6MXny5CZNmlTtEWtCVQL03LlzmfQsEonatm3bsGHDuLi41NTUtLQ0Dw+PK1eu1LbtFgFATSUkJLi7u3/8+LHc8by8vPnz5+fk5CxfvlwljWm8kSNHbt26laXA1NS0b9++vPVTzsGDB5cvX56UlCQ9Ur9+/ZUrV86ePVsDAtOiRYvYA/TixYu5Xy0qKqp37965ubllDxYXF+/duzcyMjIyMtLS0rJqfdYqZ86c8fX1fffuXdmDrq6u/v7+Tk5OqupKLYS2bVucn89lWrMeIX2fPavmw8lMz4QQkUh09OhRFxcXmbOYGjRosGXLlmo+tHIpvIzd1atXDx06RAjp2rVrfHx8TExMcHDw69evd+7cKRKJcnJyxo0bh5sbAEAp5syZUzE9S61Zs+bx48d89qM93NzcRowYwVKwbt06Y2Nj3vopa/ny5RMmTCibngkh79+/nzt37owZMyp5q1mdeHt79+/fv7KznTp14n7vZkFBwahRo8qlZ6n4+HhfX9+qtFjLBAQEDB8+vFx6JoTExMS4ubmxryejnUKdnJhV54Ls7Yvz80klI82EokRC4aClS5mF52ouPTMmTZpU2T0AaWlp//vf/6r56MqlcID+448/CCH16tULCgqSboMkEol8fX0PHz5MCElISFizZo1SmwQAbfTy5ctLly6xFJSWlu7fv5+3frTNgQMHZI4xUxS1bNmyOXPm8N8SIeTKlSsbNlR6r9GePXuOHj3KZz81ISEhITw8vLKzMTEx0dHRHC917Ngx9vtBT5069fz5c8X6U7bXr1+HhIRcuHDhWZXy2YcPH2bPnl3ZC6fMzMypU6dqwMuq6iu7n3ZxYSHLtGZCUdYmJt4vXgx6/twrIYHjTYFylUvPTr16lU3PwcHBt2/fZvn0TZs25eTkKKUTpVA4QDOv5KZMmVKvXr1yp0aOHDlx4kRCyK+//vrq1StltAcA2uvmzZtKqYGqMTIyunDhwqFDhzw8PJg1H+rVqzdy5Mjr16+vX79eVV39/PPP1Syo/datW8eyXJdYLF69ejXHS12+fFkpNTUkLCysY8eONjY2Xl5eAwYMcHR0dHJyOn36tEIXCQgIyMrKYimIioq6e/du9TpVY0EODkH29uft7fOOHi0Vi2XmZmbak9DYeNCLF0xubl/mthOl+KtCerbdvbtswY8//sh+BbFYzD6vjGcKz4FmltFo27atzLMbN248depUbm7uypUrDx48WN3uAECLffr0SW5Neno6D51oLYFAMG7cuHHjxhUVFWVlZdWrV08gUOX+tRKJhGVolnHv3r309HS1XqQlKCiIvSA8PDw3N5fLFJrU1FS5NZXtN1nTduzYMW/ePIlEUvbg48ePR4wYsWrVqrVr13K8zo0bN7jUaMbdWdeuXdu3b19UVFROTk79+vU9PT1nz57t4OBQrozTftqE/LPwXEJCTbf9l4ODhDU9E0ISOLRx/fp15TdXVQr/KmQGnivbKqlhw4ZLly4lhAQEBHB/jwkAoCIuGajiW2FQQ1QbnRnp6elcdlLgkhprrYyMDLmbEZaUlJSbAl4ZIyMjuTUqmct+586diulZ6vvvv5e7lY8Uy20SUh8+fFCguVqppKRk8uTJHh4eBw8eTEhIePv2bVxc3JYtW5ycnLZv304U2U+bUBRp3fr/Z2jUsLLpmVSSngm3TVLUewqHo6MjISQiIqKygq+//rpFixY0TU+ZMqVW7RkDAOqlW7ducms+++wzHjqBWoJj1FPV3Y1KwfGFCseyNm3ayK2p7C3lGvXDDz9Ulp4Z69at43ipunXryq3RgEWv586dy9yEVs6JJk2a+vkFOTg8CguTztAoF52ZGRomRkbSGRqD5L3LoSzl0nObStIzIcTU1FTu1aysrJTWWbUpHKDbtWtHCDl+/Dhzy2BF+vr6f/75p0AgePjw4ZQpU9h/Qqrp8uXLgwcPfvv2rcyzWVlZv/322+TJk4cPHz5t2rT9+/fLXB6EYxkA8MzGxoZlLQJCiI6OzpQpU3jrR2slJiYeP37c39///PnzXEb7ao6BgUHFd6vLqVu3rrW1NT/91ARTU1O568rp6elx/BrHjh3Lvq6fubl5r169FOhPGWiaDg0NZa+JiorKyMjgcrXOnTvLrenSpQunzmqr2NjY3WVy5zFr6zM2Nudsbc/Z2VFMPq4w3kxRFBEI9HV1/wnNL1543L/Pb9cKpGdCiLu7u9wLTpgwQTmdKYPCAdrX15fZfWrcuHEDBgw4cuTI/fv3i4uLy9Z07dp1yZIlhJCAgICBAwc+ePCgJm6ApWn62rVrlZ1NT09fuHBhcHDwx48fRSJRWlramTNnFi9eXG41H45lAKASO3bsYNkwYv369S1atOCzH23z5MmTnj172tvbT5gwYdGiRUOGDGncuPGUKVPkzjGoOV9++SV7gY+Pj0hUxU12a4mhQ4eyF/Tr14/jVt66urrsAVogEPA/OScjIyMvL4+9RiKRJCcnc7nal19+aWBgwFLQpk0bLm9nlZWRkbFp06Z+/fr16NHDw8Nj1qxZUVFRCl1BuY4ePRpgbBxoY3PO1vasnZ2Bjo5AICDl/meZ/+n/LjzX58kT1XSsYHomhGzcuFEoFLIUWFpaDhgwQGn9VZvCPzb29vZ79+5lft4uXLgwduzYdu3aXbx4sVzZ+vXrZ82aRQgJCQlxdnb+/fffldKulEQiOXv2bFxcXGUFu3fv/vjxo52d3Y4dO44dO+bn51e/fv3k5GR/f/8qlAGAStjZ2UVGRlYcYapTp85vv/3GvFCHGnLz5s1OnTqVu2mvpKRk//79Xbt2rfKkUrFY/OnTpyq/0bdo0SJmJqFMVlZWGrCO6ooVK0xMTCo7q6enx31B3ICAAPb3gT9+/Mi+aUtN4LhnpL6+PpeyJk2asCy9YmhoKA0tHF24cKF58+ZLliy5ePHikydPoqOjd+3a1bVr1ylTppQbLqxpj774gpnW/PmJE8aWlkKBgFR4PcTssy2WSJKaNFH6wnNVdl7B9EwIadiwIcv/o0gkCg4OrlXbJFXldef48ePDw8PZX88JhcLt27f/9NNPzKQWsVhcxQYruHPnzpYtW6ZPn86y/mtWVlZ0dLSuru7SpUutra0pirK3t1+2bBkhJCIiQvoDwLEMAFTI0dHx1q1bV65cWbRo0ejRo6dMmbJnz57Xr1/PmDFD1a1psoKCgtGjR1c2TFi1DTiuXr06cOBAExMTCwsLIyOj1q1bb9y4saCgQKGLGBsbX7x40dXVteKpli1bXrx4UaE9rmunpk2bnjlzRuYm24aGhocPH3Z2duZ4KZZhJql79+4p1l+1GRkZyZ2CYmRk1LRpU44XnD179u+//15x7ruNjU1oaKhC8zdu3LgxbNgwmcv77N+/f9q0adwvVWUhrVsHNW9+3sEh8d49Zlpz+QqaJjQtkUhK8vKGJCYOfvly2KtX73r04KE3Ls47ONAKpmfGwoUL/f39K7670rhx49u3b9e2dVSq+D5Xjx49/v777w8fPjx+/PjJkyfNmzevWENR1JIlS3x9fQMCAi5dupSYmJiYmFi9bgkh5ObNm1euXGGviYyMFIvFLi4uDRo0kB60s7Ozs7NLTEy8c+cOc+MRxzIAUC2Kojw9PTt06MC8rK1bty77O31QfUeOHGFf5+HUqVMvXrywt7fneMEVK1Zs2LCh7J/VJ0+eLF269NChQ6GhoQrdG9SsWbNbt24dO3bs1KlTT58+pWnawcFhyJAhEyZM4Di0Wfv17NkzLi5uw4YNp06dYuadm5mZDRkyZNmyZSwD8BVxWbVAJSsbjB49etOmTSwFQ4cOVeh/s2fPnl26dLly5Yr0e0xHR6dfv37cX2ww5syZw7L+gb+//5QpU3rUQFTlsp82c7CkuPgLWZNbaskNdv9JzxTVpmdPjumZMX78eB8fn5MnT54+fTojI8Pa2vqrr77iMj2af9WaKGZpaenu7s7+hRkbG8+YMaPiWFF8fHyHDh0OHjw4bNgwhR7Ux8dn4MCBzMfLli2T+T7ggwcPCCEuLi7ljru6uiYmJsbFxTHJmGMZAIC2CQsLk1tz+fJljgF67969le298ujRo8GDB0dHRyv0okhHR+fLL7+UOx9arTVt2vS3335jNiaTSCRNmzblsiZdOWWHhyrTqFGjKjVYLd99911AQEBlawCYmZkptG/znTt3evXqlZ2dXfZgSUnJ77//HhkZGRERwXFd8AcPHsTK20Dk4MGDygrQL6dPfxweTkskcldrJgLB5mfPrlZ+KYqi+vTpo5SuqqOa6Zmho6Pj4+PDfDkikUjmWzG1gcrutKBpOi8vrwpTOywtLaV3KFf2C5e5dbdx48bljjO/JqS3v3AsAwDQNkrcgKOkpGTFihUsBTExMUePHh03bhzX5mq32NjYixcvvn371sjIyNXV1cvLi/0WN7mY8Fe1W/169uwpd29zT0/PqrRVPRYWFqGhoYMHD664b3GDBg1OnTpla2vL8VKFhYUjR44sl56lHj9+PGvWrGPHjnG5FJcZL3ITtlwhrVuXlJRQNC1nfQWKsjY2ZnYELCwsnN+6NXn5srLaUaNG2dnZVbOxalJKelYj6n2rcmWYXT0rvlhnJkhJ9/zkWFbOkSNHKk6PzsrKkkgkik7mqxrpNyhvjwhlicVimqbxzPNP+nq7sLCwNmzqodm43L+lp6fH5QchMjIyLS2NvebkyZPDhw/n2lxtlZyc7OvrW27w3tLS8ueffx41alTVrllaWsp8UFJSUoVPHzp06KpVq969e1dZQb9+/WxsbFTyC83BwSEqKmr37t2BgYHx8fE0TdvZ2Q0ePNjX19fCwoJ7SwEBARVTeFknTpxYvXo1l0TOZffT7OzsKjxdke3aFYnFLDM0mAU0aIoSSiSeDx9Kj0sf69ChQ15eXjJfJ7Rq1Wrz5s2q/at02dmZlE3P7u4Nf/21yi3xn3OqcNubJgfoivcTyAzQcsvK2bNnT8Xv4LZt20okErnr8igX/48IUnjmVQivXnjQokWLkJAQ9prmzZtz+UF4wmEhrYSEBHX/mUpNTR0wYEDFUfkPHz589dVXaWlpkydPrs71i4uLq/A3nqKoXbt2jR49WubnWltb//zzzyp85gUCwcyZM2fOnFnuuEItVVwHrByapi9cuDBx4kS5l+IyW6B+/foc24vv0uUTRXHcT7vT339LD8q8vqOj4+XLl5cuXVp2nreuru6XX365YsUKXV1dFf4/3uzWjUgXe6GoNm5uJj/+qJR+eMs5VXiBqpkBmv1tEenTxLEMAEDbDB8+fNu2bSwroDVs2NDNzY3LpbhM1avRLbf4sXz5cpY5LStXruzVq1ezZs34bInh5uYWHBy8ePHisnMPBALBwIEDf/zxR7mbttR+LOPrUpVNti6na9euIpFIOuovU/fu3VnOpk2e/Obp01KJ5J/cXPl+2jRFkVatusraXLAytra2R48effv2bUxMTFZWVoMGDTp16lSnTh3uV6gJMtIz6+2hGkMzA7SZmVlBQUHFVy3M9ijSbT85lpWzevXqitk6NDT03bt3LCt3KhFN00yHQqGQ41r6oEQFBQU0TeOZ519BQQHzh83IyAhTOGpaly5dZs6cuXPnTplnKYry8/PjeGNWy5Yt5dbY29vz8/uzhqSmpv71118sBcXFxcePH//+++8VvXJpaSnzlouenh6zi1kVuLm53bp1KzY29s6dO5mZmVZWVp9//jn3ReJqOS47t5uZmXH5BjMxMRk/frzMHbMZderU8fX1rXipcBcXZlqzNDHLHmwmhOjr942JkdsJe5MKrcRSoy62afOf9Ozh0XjHjupflv+cgykc/zAzM3v79m3FZMwcKRuguZSVI3PVkRs3blAUxc8KStJvLN4eEcoqLi6WSCR45vknXVtKV1cXy9jxYOvWrTRN79q1q9xxAwOD7du3+/j4cLxOz549TU1NK5sUxxgyZIha/0zdvn1b7oa7f//9d3W+RpFIVM2nqEuXLuq+o7VMzs7OFy5cYK9xcXHh+Oz5+fnFxMTIvJtQKBQeOHBAuoJ1mJNTfmEh+8JzFEXRFCUQCgc+fcrl0dVLUPPm/0nPyrtrkP+cU4UtWjRzFIeZxlTxLRvmRhbpJCeOZQAAWkgoFO7cufPWrVtTp05t27Zts2bNunXr9t133z19+lSh6bz6+vrsq3A4OjpOmDCh2v2qErNUM7v379/z0IkWGjNmDPtbUg0aNOjVqxfHq5mamkZEREybNk1HR6fs8bZt24aHh5t9+22Qg8N5e/sge/v8wkJSyUhzuf20kZ41kmaOQLdt2/bmzZtxcXHSFaMZzAywNm3aKFQGAKC1mGHLoqKinJwcc3Pzqk2e+frrrx8/fizznXErK6tz586p9fAz4TbgYm5uzkMnWqhdu3YzZsyo+FYJg5luxHFXcEadOnV27969bt26q1evxsfHm4eF2aWmlubnZ331VWXTM8i/05rrW1h0iYpS/ItQM0jPRFNHoLt37y4UCuPi4sq+afju3buEhARDQ8OuXbsqVAYAANUhEAj2798fEBDQvn176UEzM7O5c+fGxsa2aNFChb0pRadOneTWdO7cmYdOtNPWrVtlviuip6e3ffv2MWPGVOGaMR4eBsuXuxw40DQpidlPW/ZgMyEmFDXoxQvvFy8GPX+uDen5vIMDKXPXr1379lqYnommjkCbmpp27tz55s2bmzZtWrp0qaGhYVZW1saNG2ma9vT0lN6HwbEMAACqb+zYeBriTQAAIABJREFUsWPHjv3w4UNKSoqRkZGdnZ3GzGVv3ry5u7v7tWvXKisQCASTJk3isyWtIhKJ9u3b99VXX+3duzcqKiorK6thw4aenp6zZ8/mvts8IeSSi0thTg6haUJRzKrGlU1rFkokA168UN5XoE6MmzTJSUoihFAU5aSVY88MzQzQhJDp06cnJCTExcWNGzfOysoqKSmJpummTZuOHz++CmUAANpJLBZfvXr11q1bHz58sLOz8/DwcHZ2rs4Fy+4mq0l27Njx+eefV3av5DfffFN29B1qQvfu3dnXmJPp5fTpT69e/f+F5xiybgkVCYX6I0d6VrIpvfbwuHr1qodHblKSrbaOPTM0NkBbWFhs2bLl8OHD0dHRKSkplpaWbm5uo0ePLrelKscyAAAtFB4ePn369OfPn5c92KtXrz179nDfaVlLODk5hYWFjR07NiEhoexxXV3dFStWsN9GCfyruJ92ZQvP6dep0+fePZ7bq+U8rl5VdQuqp94BOiAggOWsqampr6+vr68v+0U4lgEAaJWzZ8+OGDGi4jYoYWFh3bp1u3HjhkJvjmuDDh06PHz48MyZM5cuXUpOTjYxMXF1dR07dqx04TNQrQstWpSWlnJZeE5XV7ffo0eEkI8fPxoZGfHZJKgL9Q7QACAWi8+dO3f58uV3794ZGBi4urqOGTOmUaNGqu4L1FtGRsaUKVMq20QwLS1t2rRpV65c4bmr2k9HR2fkyJEjR45UdSPwjxv29nL202bOUpRIIPD65hsydSrPHYKaQoAGUGOxsbFjxox5WmaR0YCAgGXLlq1Zs+bbb7+twsrwAIyAgID09HSWgvDw8AcPHrRt25a3lgA4evTFF2/u3+e4n7ZJkyaYkABVgAANoK4eP37s6emZmZlZ7nhRUdHSpUtzc3PXrVunksZAA0RERMituXbtGgI01B7cpzXr6Oj018TNTYBPvAZomqalQ2J16tQZN25c06ZN+WwAQJPMnj27YnqW2rhx4+jRo5FvoGq4bJvHbNoKZT18+NDPz+/y5cspKSnGxsYuLi4TJ04cP368xizYV9tw309bJBB4xcfz2hxoNMU2Ujl8+HAl74TI9/bt2yFDhkj/2bhx40OHDmFheYCqef78+VXWtx3FYvH+/fv5agc0jampqdwaLtvvaZXt27e7urru37//zZs3YrE4Kyvr6tWrkyZN8vT0zMjIUHV3miPUyakK+2kjPYNyKTYCPW7cuFOnTu3atat+/frcP4um6cOHD8+dOxe/QQCUJYrDfldcatRFamrqhQsXkpKSDA0N3dzcunbtWrU9pYGjDh06nDt3jr2mY8eO/DSjFk6ePDlv3jyZY0yRkZEjRowICwvDbQlVFr58eeGJE2VXa2aZ1mxtbNw+NpbX/kD7KDyF4/Tp0xERETt37uR4l/G7d+9mzpx59uxZxXsDgEpxeTn66dMnHjqpaZmZmfPnzw8ICCi7IkSrVq127Njh6empwsY027hx49avX19cXFxZgaOjo5ubG58t1WYSiWTx4sUs79CGh4efPXt26NChfHalAYIcHMruC0gqn9ZsQlEd7t0LDAyMiorKzs6uv2hRz549+/fvj8kzUEMUC9B2dnaJiYkfP34cNWqUj4/Ptm3b6tWrV1kxTdPHjh2bPXu29K84VvYBUBaWHz0pDdjvLT09vUePHo8fPy53/MmTJ3369Dly5Ah+q9QQe3v7b775prL7UAUCwW+//YZoInXr1q3Xr1+z1xw/fhwBWqaCgoLXr19LJJKmTZsaGxv/1bmz5NMn9n0BmZFmSiTy/vdewICAgOHNmpUdWdi8eXPLli0PHjyIt0qgJij2HuiDBw8WL17M/NI8evSok5NTZUPLaWlpX3zxxZgxY5j0bG1tHRQUdPz48ep3DACEkM8//1zu28FV2NW2tlm0aFHF9MwQi8VTpkx59+4dzy1pj+jo6MpOSSSSmzdv8tlMLRfPYX7tkydPeOhEvTx69GjEiBHm5uaRXl4vvL2vtGsXZG9Pp6ezLDxHKIq0bu394sWg58+l6Xnv3r3jx4+v+L7c06dPe/bsGRMTU7NfBmglxQK0oaHhzz//HB0d7eLiQgh5//790KFDJ0yYUO679vjx405OTqdPnyaEUBQ1d+7cR48eeXt7K7FvAC1nbW09aNAglgI9Pb0pU6bw1k9N+PDhw6FDh1gKcnJy9uzZw1s/WiUsLOzixYssBRs2bGBZBEbbFBUVKaVGqwQGBr4YPHhibOzxxo0bCgTk3yGBctGZOWhiZDToxQsmNw8KCipb8Pbt24ULF1Y2fyYnJ2fq1KlVXv8AoDJVuQvH1dU1Ojr6xx9/1NfXJ4QcPHiwTZs2wcHBhJAPHz6MGjVq9OjRzAr8bdu2vXnz5tatW01MTJTbNwBs377dysqqsrO//PKLuu+0HBERUdlOeFLh4eH8NKNtmBEQFnl5eaGhofw0U/txWZK1WbNmPHRS+51v1SrI3v68vb1o8WLq33wsg0Cgr6v7T2h+8cLj/v3KCgMCAnJzc1ke8d69eyxvpwBUTRXXgRaJRN98882IESNmzJgRFhaWmpo6cODAL7744tq1ax8+fCCE6OnprVq1asmSJTo6OkptGAD+YW1tff369UmTJpVbz65evXqbN28eP368ivpSGi7TM96+favoZYuKiq5fv/706VOaph0cHHr06GFoaFilBjXZ8+fPlVKjJdzd3Q0NDfPz81lqvLy8eOuntrnaokWOWMy2n/a/BymaPvfy5V5C+vTpw/4eiBSX2UR///13ly5dOPcLIF+1NlKxt7e/dOnSn3/+uWjRooyMjJMnTzLHPTw8du/e3bx5c2V0CACVsrGxCQ8Pv3379qVLl1JSUoyMjDp06ODt7W1kZKTq1pSAyztXderUUeiau3fvXrVqVdkdQMzNzZctW7Zw4UKsi1eWRCKRWyP3/QHtYWRk9PXXX7Ps/WllZTV58mQ+W1K58vtpywrNTGIW03Rqfv7s/+7dEx4enpOTw+WXAJflhtj3pQeoguruREhRVJs2baysrKTToIVC4ZgxY9T9vWMANdKpU6dOnTqpugvla9++vdwa5n4MjhYtWrR58+ZyBz99+rR48eIHDx788ccfWKZXysbGRm6NnZ1dzTeiNlatWnXv3r2//vqr4ikzM7MzZ84YGxvz3xX/OO6nLZZIxAUFIyrfzLK0tDQpKal169ZyH9Hc3FxujYWFhdwaAIVUa8QlNzf366+/7tq168OHDwkhdevWJYSIxeIZM2b07NkzISFBOT0CgFZydnaWm48nTJjA8WohISEV07PUgQMH2G9Y1Dbst6gSQnR1dfv168dPM2pBR0fn7NmzmzdvbtSokfSgSCQaNWrUvXv3NHsltdC2bZlpzUH29iVFRUQiqXjTHkVRRCDQEwgGvXjR4969oa9esaRnBsc3hbp16ya35rPPPuNyKQDuqh6gg4ODnZyc/Pz8mHf6Zs6c+fr16zNnzjRo0IAQcu3aNWdn5x9++KGkpERpzQKAltmxYwdzs7JM06ZN4/538ZdffqlmgVbx9vZmnzM6f/58DVhoXLmEQuHChQuTk5MfPHgQEhISERGRnp5+7NgxLsP5aqfsftrF+fmEdT9tYx8fZj/tvs+eEULq1Kkjdz9jPT09LrdmEkLGjRvHPrrv6urauXNnLpcC4K4qAfr9+/djx44dOHDgmzdvCCE2NjZhYWG7du0yMTEZMmTIo0ePfHx8CCFFRUXLli3r2LHj7du3ldw1AGiHbt26nT17VmZQ8/X13bFjB8friMXia9eusdfExcVhoqSUQCA4depUZbeyDBkyZP369Ty3pC4EAkGbNm369evXvXt3Refo134hrVsHNW9+3sGhuLCQfbVmaxMTZtU5r4QEzwrfLcOGDWN/oH79+nG8u7dRo0a//vprZfOvTExM9u7di9lZoHSKBWiapv/888+WLVseOXKEOTJr1qwHDx707NlTWmNhYXHkyJGTJ08yf/Pu37/ftWvXRYsW5eXlKbFvANASffv2ff78uZ+fX//+/Z2dnTt37jxv3ryYmJidO3dyX+QnPT2dy7thVVjTQ4NZWVndvXv3u+++K/sCpkWLFr///ntgYCBWWNIeFx0d/5mh4eAgc4YG9e8MDSEh0tWa28fGslxz+fLlLK8u9PT0WO7IrGjy5MmHDh2qOBm6VatW4eHhCt0pAcARpdDq4r169bpy5QrzsZ2d3b59+zw8PCor/vDhw6xZs6RLc9jY2Pz+++99+/atRre119q1a1+8eOHv78/DY9E0zYyTiUQiMzMzHh4RysrJyZFIJKampqpuROtkZ2cXFxcTQurWravoJtL5+flcViZ59eoVFuutiKbp+Pj41NTUli1bNm7cWNXtaJeioqKcnBxCiJGRkYGBAW+Pe8Pe/hNFsUcEZj9tkUDgVaVbnq5evTp8+PCK2wcaGhoeOnRI7hB1Rbm5uadPn/4/9u4zoKnzbQP4cxL2kCmIYlXCEHCB1oFFwT3Azd9VV7XUgaPOuqhata17ryqOOgtoFa2CC9ziQKUoMsSBggrINkCS835ImzdlnAQIJ+v6faLnPCZXY4Sbk/vcz927d3Nzcxs0aNCtW7e+ffvWcrpOVlYWy688EGXUOaWlpeKGwCVLlgwaNEieP1K9KRyS6nn69Ok///wz8w+k+vXr//HHH3/88ce0adOys7NfvnzZu3dv7AYEAOwzMjJycnJKTk5mWGNlZWVvb89aJDVCUVSzZs2sra3lGXcA6qv84LmqOzRoiiKurn7/3RGwunx8fJ48efLzzz+Hh4eLJ0taWloOGDBg0aJFNRuDa2JiMnbsWPlvLGZHYWHhrl27Tp48+ezZM5FI5OzsPGDAgGnTpuFfk7qr9hg7Ho8XEhLSpUsXeRZTFDV8+HAfH5/Jkyf/+eef1Y8HAKAYY8aMCQ4OZlgwevTo6l7Yfvjw4b59++7du5ebm2tnZ+fj4/Pdd9/hGi2oF8ngOVL1wGZKfNDAwD8hQYFPbW9vv3379u3bt+fk5AiFQs27LTUhIWHAgAEvXryQHLl///79+/d37NgRHh6O2SBqrXoF9KxZs1atWlXdXbtsbW1Pnjx59OjR6dOnV+sPAgAoyuzZs48fP/706dNKzzZp0oS5vC5HKBTOnj1769atkot0ycnJ165dW7du3c6dO1XtGhhAOWddXenSUkqqVq6kaKYomqI4XG7/xMS6zqORl2NzcnJ69er17t27iqcyMzP79+8fFxenkRNatET1CuiNGzfW7Gkoiho9erT0vYYAAGwyNjaOjIwMCAi4c+dOuVMtW7YMDw+v1lYLc+fO3bJlS8XjxcXFEyZMMDU1rUEHJ0Cdkmc/7f9va54/n0yaxGo+jfPrr79WWj2L5ebmBgcHs3PrFNSF2u5EWC3S4+UBAFhmb29/8+bNkydPhoeHS/oRBw0aNHz48GrNlEhISNi6dWtVZ0Ui0YwZM/r376+np6eI1AA1J89+2uTfutnGyqrD3bus5tNox48fZ15w6tSpkpISfX19dvKAYrFaQAMAKBeHwxk2bNiwYcNq8yBHjx4VCoUMC9LT069evYqN+kBZ5NxPmybEkMvtgW2D60BRUZF4rwwGhYWFb968cXR0ZCcSKBYKaAD4fwUFBVeuXElMTBRfne3WrZuFhYWyQ6mcJ0+eyLMGBTSw6a/WrYWFhf+MyBBP0aiwRtzWTNG0X0oK+wm1SklJiTzLPn/+XNdJoI6ggAYAQgihaXrDhg0rV67Mzc2VHDQ2Np47d+6SJUt0dPC94v8VFhbKXCOe3QtQp9ICAxOjo8t3aFScPkdROhyOQUBAxR0BoY5YWFgYGxszbyHH4XAwOlN94YciABBCyOTJk/fs2VPuYFFR0fLlyxMSEk6cOFHL/Qg0iTy3c2CYHdQd+Ts0DOrV6xkXx3I8IIRQFNWrV69Tp04xrGnfvj0+4lNfKKABgJw+fbpi9SwRFhYWEhIyCbfk/6tbt27Hjh1jXtO9e3d2woCWuN66dYlQKM/gOT09vd4KndYMNbNw4cLTp0+LRKKqFixZsoTNPKBYuKQEAGTTpk21XMCCFy9e3L59+8mTJ3w+X7lJRo4cyfzB66BBg2q2lRqAtJs8XpS7+50OHW536FAiFJKKRTNFUYQQitLhcv1TU/1SUvyTk1E9q4gvv/xy8+bN4r+iipYsWdK/f3+WI4ECoYAG0HYCgeDGjRvMaxISEj5+/MhOnnJomt65c6eDg4OHh8eAAQO6d+9ubW09fvz4t2/fKiUPIcTY2PjYsWOGhoaVnnV0dNy1axfLkUBjJAwbdt7ZOcLR8SyPl0OY9tMmFGVqb++XmuqfktIXkzRUUlBQUGRkpIeHh/TB5s2bh4WF/fTTT8pKBQqBFg4AbZeTkyMQCGQuy8zMZH+jXYFAMGLEiPDwcOmDfD7/4MGD586du3TpUuvWrVmOJPbVV1/dvXt36tSp0r976OjojBo1asOGDdXakwWAVKetWVdXt0/dbw0IitKzZ8+ePXumpqaKpxs5Ojq6uroqOxQoAApoUDkCgeDKlSuxsbGFhYW2trZdu3b19PRUdihNZmpqKs8yMzOzuk5S0apVq8pVzxJZWVkDBw589uxZVVeC61rLli2vX7+emJgYGxubn59va2vr7e3doEEDpYQBdXTZ3b2Yz5enrVmHw/F59EhZb3WoPR6Px+PxlJ0CFAkFNKiWixcvBgYGvnz5Uvpg165d9+3bh+8+dcTQ0NDV1fXZs2cMa2xsbNgft1RcXLx27VqGBa9evdq/f//UqVNZi1RR8+bNmzdvrsQAoF4i3d1LS0rk30+7ZMwYjEQEUEHogQYVEh4e3rdv33LVMyEkJibGy8srBZP/68y4ceOYF4wdO5b9MXYxMTHMU1QJIX/99Rc7YQBq7OrixZK25lI+n7mt2cba+v/bmjH6BkBV4Qo0qIrs7Oxvv/22qh2SP3z4MGnSpOjoaHZDaYuZM2eeOHEirop5sU5OTosXL2Y5EiHk1atXMtdU/HULQEVEODpyKHFXs4y2ZlOK8sEFAgC1ggIaVMWRI0c+ffrEsCAmJubJkyetWrViLZL2MDAwuHDhwsiRI69cuVLuVIcOHU6cOGFubs5+Kl1dXYWsAWDNufbtRTk5kg4NUWXXmsUdGlya7peaynI8AFAUFNCgKq5duybPGhTQdcTGxubSpUuRkZFhYWHPnz8X3y0+ePDgAQMGKGsPQmdnZ5lrXFxcWEgCwEB6P23xkao6NGiKatGtW7OqNy0CAHWBAhpUhTxjhj98+MBCEq1FUVSfPn369Omj7CD/8PLyatSoEfO854CAANbyAEiTf/CcqbGxz5MnLMcDgDqFAhpUhYmJicw1FhYWLCQBFcHlctesWTN69OiqFnh7ew8ZMoTNSKDlzru4CAQCeQbPGejo9GScbAMAag0FNKgKeZpZMWRX24waNerNmzeLFy+ueHdp+/btT548WdU2uQCKEu3iUiAUMg2eoyiKpiWD5zA6A0AboIAGVVHV/A1pubm5LCQBlbJgwYLu3buvX78+KioqJydHV1fXw8NjwoQJEydOxB2EoEAZGRnFxcVWVlbm5uYJw4a9fvJE3NYsLpcZ2ppN7e19MCAIQMuggAZVIc9mAZmZmSwkAVXTrl27Y8eO5efnFxQU6OvrW1hYcLlcZYcCDVFcXLxu3bp9+/a9fv36tIMDIYSiKIL9tAGAEQpoUBXy9EDLuek0aCp9fX1lRwCNkpmZeatHj9ZFRdu4XOLg8M/RCrPnxG3N+oT0Sk5mOyIAqCQU0KAqWrVqde7cOeY1rVu3ZicMAGgwyX7aIkJ0CSFVDGqkKUqXwzEICPBdtYrdgACg6lBAg6oYNWrUmjVrGDqhGzdu7OPjw2IiANAo4sFzRCQS/yct3j1bCk0IRdNCmqZycwfl5urr6799+9bKyor9qACg4lBAg6po0aLFjBkzNm7cWOlZDoezbds23DQGANUS4ehIaFp8t1/F3gxpxYSMePFC+khJScmFCxcYBikCgNZCAQ0qZO3atSKRaMuWLfR/f86ZmJjs2rVrwIABygoGAGqk3H7aRHwv4H+/q1CEiCiKEokGpKUxPNSL/5bUAABiKKBBhXC53E2bNo0bN27fvn2xsbG5ubkNGzb09fUNDAy0s7NTdjqSl5d3/PjxGzduCASCTp06jR49Gp/tAqgI6cFz4iMMg+eIq6tfRESvXr0uXrzI/LAYNA4AlUIBDSrHw8Nj27Ztyk7xHyKRaPLkySEhIZIW7ePHj3///fdDhw49cuQIGksAlEWynzapemBzVftp83g8mQU0j8dTXFgA0BwooAFk8/b2vnXrVrmDIpEoNDT077//jo+Px1hiANacdXWlS0vl2U+bw+X2r3pa88CBA3ft2sXwRIaGhn369KldWADQTCigAWRYu3ZtxepZ4tmzZ7Nnz968eTObkQC0jez9tP9tz5B/P+3evXv7+vpevXq1qgULFiywsLCoaWQA0GQooAFkWLNmDfOCvXv3ooAGULhq7adtY2XV4e7daj0+RVF//PFHz549Hz16VPHs2LFjly5dWv3UAKAVUEADMCkrK8vKymJeU1xcnJKS4ujoyE4kAM0maWumZe2nbcjl9khKqs1zWVtb3759e8uWLb/99ltKSgohhMvlfvnll7Nnzw4ICKjNIwOAZkMBDcBE/DNVpr///hsFNECN/dW6tbCwUHpac1VtzRRN+8n3r1JOBgYG8+fPnz9//qdPn3Jzc21tbY2MjBT4+ACgkVBAAzCxtraWZxnm2QFUV1pgYGJ0tEAkItJXmitMaxa3NbOwn7aFhQU6ngFATiigAZjUr19fR0dHIBAwrKEoql27dqxFAlBrFTs0KhJ3aBjUq9czLo7NbABQM1FRUeHh4YmJiTRN83i8QYMG+fv7czgcZeeqQyigFUMoFAqFwry8PJaflOVn1E7t27dnmMJBCHFxcSktLS0tLWUtknaSDOEuKCiozfYWnz9/vn79ekpKCk3TDg4O3t7eJiYmCsqosUQiESEkPz+/Zq/83S+/LBEK5Rk8xxWJOj98KDlY1be4kpKSEydOREREPH/+XCQS8Xi8fv36jRkzRvO6LyS/ZvD5fHyTUYrPnz/jlWeQlZU1adKk6OhoyZHr168fOHCgbdu2Bw4caNy4cW0enLU6pwZ/xSigFYn9X7Y0+9c7FRESEtKiRYuqLkJzOJz9+/fjL4IFkgKaw+HUrIyjaXrPnj0///xzTk6O5KCpqen333///fffY5g3A3EZV61X/kmbNjkUxTR4TnyWonQ4nK8ePJA/TFpa2siRI58+fSo5kp6eHhMTs3PnziNHjrRs2VL+h1J94l9dCCEUReH7jFJwOBy88lXh8/lDhw59/PhxxVMPHjwYMGBATEyMubl5dR9W+uMpdl78GjwLCmjF4HK5XC7X1NSUheeiabqkpET8pOw8o5ZzcXGJiorq168fn88vd0pXV/f48eMdO3ZUSjBtk5+fL75IYGxsXLNiNygoaPv27eUOFhQUrFixIjk5+fDhw/gxWZWSkpKCggITExPml6j84LkqujTEnc2m9vY+Ulet5JSfnz9o0KC0tLSKp16+fDl48OC4uLiGDRtW92FVVklJSVlZGSFEX1/f0NBQ2XG0TklJCV55Brt37660ehZLS0vbtGnT+vXrq/uwNE1nZ2cTFuscXIEGqBO+vr4ZGRmzZ8+OiIgQX7w0MzPr1avXli1bbGxslJ1OkUpKSm7evCnuY3N0dOzSpYvG/OQ4e/ZsxepZ4tixY7169Ro/fjyLiTSH/IPniIGBf0JCbZ5r7dq1lVbPYh8+fFi2bNmePXtq8xQAIKcDBw4wL/j999/XrFmjkZ/voYAGkIu5uXlISAghpKCgQCQSmZmZKTuR4v3222/BwcGZmZmSI5aWlosXL541a5YGXJrduHEj84INGzaggJbfZXf3Yj5fnrZmHQ6n7/Pninreo0ePMi/4448/tm/frqurq6hnBIBKlZSUSHdSVerjx49v3rxp2rQpK4lYhQIaAAghZO7cuRU/aMvJyZkzZ86TJ0/2799fm/v2lE4oFF6/fp15TXx8fFZWlpyDC7XTxZYtS0tKFLufdrUUFxe/ePGCeU1eXt6bN28cHBwU+9QAUE5BQQHDLB0JTZ12gAIaAEhkZCRDm9rBgwd79Ojx9ddfsxlJsbKzs8WNpMwyMjJQQJdzdfFifmho3e2nXS3FxcXyLCsqKqq7DKCybty4sW/fvrt37xYVFVlbW/v6+k6dOhW/StUdCwsLXV1dmd9aGzRowE4elqGABgAi8yaP9evXq3UBLedtKPXq1avrJOpC/rZmU4ryUejWgAwsLS0NDAwq3s77n1QU1ahRI3bygIoQCARTpkzZu3ev5Mjr168fPny4bdu2jRs3TpkyRYnZNBiXy/X29r5y5QrDGldXV1tbW9YisQkFNIC2EwqF0bKGITx69Cg7O1t9N1w0NDR0cXF5ztiJW79+fXt7e9YiqaBz7duLcnKYOzQIIYTD4YpE/VJTWQsm9cyc7t27nzt3jmFN27ZtLS0tWYsEqmDGjBnS1bNESUnJtGnTzM3NR44cyX4qbTBr1izmAnrWrFmshWGZ2t8YBBpJJBK9ePEiLi5O+oY2qCPytzewEKbujBs3jnnB119/rZG3ijNLCww87+wc4eh4lsejs7MZBs8RimrRrZt/aqp/crJSqmex+fPnMy/44Ycf2EkCKuLx48e7d++u6ixN099//z3zpxZQY/7+/pMnT67q7NChQycp+kYI1YECGlRLfn7+ggULbG1teTyep6ennZ2dq6vrnj175LlTAWpGzn341H3o+KxZs1q1alXVWQcHh6VLl7KZR7kuuLlFODmddXT8+/JlgVAorpvL/RsT3zRqUK+ef2pqz6dPO92506TqMoU1Xbp0+emnn6o6O2PGjKFDh7KZB5Tu+PHjku0lcKm0AAAgAElEQVRmKvX+/fvLly+zlkfb7NixY/369eV2SzE2Ng4ODj5+/LgGTHCqClo4QIWkp6f7+vqm/LefMjEx8bvvvjt37lxYWJgqjKYqKioSCoWaNMbOyMjIyckpOTmZYY2VlZW6tzcYGhpeuHBh+PDhFcdxtG3bNjQ01MLCQinBWHPexUUgEMgzeE5PT6937aY116klS5a4uLgsXLgwVepCuL29/bJlyyZOnKjEYKAUf//9tzxr+vfvz0IYNZKfn3/w4MHLly+np6cbGxt7enqOHTvWw8Ojuo9DUdTs2bO//fbbK1euPH36VCgUuri49OjRQ+O/o6KABlUhEomGDBmSUsXdSGfOnFm0aNHatWtZTiXx9u3bNWvWhIWFvXv3jhBia2s7YMCAH374QTNu8R4zZkxwcDDDglGjRmlAe4OdnV1MTMzZs2fDwsKSkpJEIpGjo+PAgQOHDh2qAf93lbrJ48m/n3ZdDJ6rIwEBAUOHDo2Li0tMTBSJRE5OTu3atdPRwU80bSTP0BUMZinn8uXLo0aN+vDhg+TItWvXNm3aNHny5C1bttTgWpWpqenAgQMHDhyo0JgqDd9uQFVERETcu3ePYcGWLVvmz59fv3591iJJXLt2bciQIeKdRcXev3//22+/HTt27OjRo/7+/uxHUqzZs2cfO3bs2bNnlZ794osvmMtrNUJRlL+/vwb8lTFgYT9tVcDhcNq2bdu2bVtlBwElk2foCgazSLt7966fn1+lfeG7du0qLS3dt28f+6nUjsb2poDaiYiIYF5QWloaGRnJThhpb9688ff3l66eJQoLC//3v/8lqPCH3XIyNjaOiorq0KFDxVMtW7a8dOkSpiOrPklb84u4OElbcznitmZdXV3/1FS/1FT/lBQ1rZ4BJHr06KGQNdojKCiI4a7KkJCQmzdvsplHTeEKNKiKly9fylyTlpZW90HKW7VqVX5+flVn+Xx+cHBweHg4m5Hqgr29/c2bN0+ePBkeHv7s2TPxx+KDBw8eMWKEKrSeQ6UiW7YsLS6Wp61Zn5BejG3uAGpq+PDhy5YtY/gJEhAQwOPxWEyk0hISEu7fv8+85uDBg507d2Ynj/pCAQ2qQp57dZXSqHry5EnmBX/99dfnz58NDQ3ZyVN3uFxuQEBAQECAsoMAk0h3d/n30zYICPBdtYrVfADsMjAwCA0N7datW0FBQcWzbm5uO3fuZD+Vynr06JHMNXFxcSwkUXcooEFVODo6Xrx4kXmNk5MTO2Ek8vLyPn78yLyGz+enp6eznw20ygU3t7LSUnn2025sYtJGjp+RABqjXbt29+/fnzlz5oULFyQH9fX1J0yY8Ouvv2KHUWkMH6hWaw2ggAZVMXjwYObrBMbGxr169WItj5hQKJRnmUAgqOskoIUiHB0JTYvLYiK+IfC/CySnuCYm/R4/VkpIAFXg7Ox8/vz5N2/exMbG5ubm2tnZeXl5lRtODIQQeTbWbtCgAQtJ1B0KaFAVPXv27NatG8OmoEuWLGF/+rKFhYWZmVleXh7DGh0dncaNG7MWCTRb5ftp//eGQEmHRt+kJNYDAqiuxo0b47sxsy5dunC5XOZrQ76+vqzlUV+YwgEqxMjIiOGsnBvmKRZFUTLH7/v6+iolG2iMau2nTdzcxAM0UD0DQHVZW1uPGTOGYYGJiUlgYCBredQXrkCDqrhx48bZs2cZFixdunTChAnGxsasRRJbsmRJWFhYaWlppWc5HM6yZcvYTQQa4oKbW1lZGUXTpOrOZvGEDVNjY58nT9jOBwCaaP369bGxsU+fPq14isPh7N27t2HDhuynUju4Ag2qIjQ0lHlBbm5uVFQUO2Gkubq6Hjp0SF9fv+IpLpe7Y8cOLy8v9lOBmjrr6hrB453l8SJ4vLKSEiIS0RWuN1MURTgcAz29f6Y1p6aiegYARbG0tLxx48aYMWPKDbZydnaOjIwcPny4soKpF1yBBlXx/PlzhaypC8OHD3dxcQkODr5w4UJZWRkhhMvl+vr6rlixolOnTkqJBGok2sWlQCiUc/CcGu2nDQBqysLC4tChQ6tXr46Ojn779q2hoWHbtm07deokzzxZEEMBDaqiqh4JaSUlJSwkqVSbNm3OnDlTWFgYHx8vEolatmypkaORkpKSTp069fz5c5qmeTzeoEGDWrRooexQaqn8ftqMg+dsrKw63L3Laj4A0Hr29vZff/21slOoKxTQoCq++OILmWuaNGnCQhIGJiYmLVq0EIlEmlc9FxcXz5o1a9++fSKRSHIwODh4+PDhu3btYn/+iZqStDVLLjdX1dZsyOX2wF2AAADqCQU0qIq+ffsePHiQYQGXy+3duzdrebSKUCgcMmRIZGRkueM0TR8/fvzly5dXr141MDBQSjbV91fr1sLCQoZpzeTf/bQpmvZLSWE/IQBUl0AgePDgwbNnz6ysrDp06GBjY6PsRKBaUECDqhg6dKi7u3tCQkJVCwIDA+3s7NiMpD32799fsXqWuHPnzsaNGxcuXMhmJBWXFhiYGB0tkJqlyjCtGftpA6gRgUDwyy+/bNy4MScnR3yEoqh+/fqtX7/excVFudlAdaCABlWho6Nz8uRJHx+fjIyMime7du26fv169lNpid27d8tc8MMPP1AUxU4elVWxQ6MiihCKkEampthPG0Dt8Pl8f3//S5cuSR+kafrcuXMxMTHnz5//6quvlJUNVAputwQV4uzs/OjRo4kTJ0p3C9jY2KxevfrixYuGhoZKzKZYZ8+eHTx4cKNGjSwsLJycnAIDA+Pj45UVprS09MGDB8xrXr16VekvNtogytm54uA56QXUv4PnuISIB8/1T01F9Qygjn788cdy1bNEYWHhsGHD8vPzWY4EqglXoEG12NjY7N27d+vWrfHx8fn5+XZ2dq6urpo0WIfP548ZMyYsLExyJDc3NyUlZf/+/atXr543bx77kT59+sRwPVUiOztbe6br3+TxcihK3sFzuBcQQCMUFBRs2bKFYcH79+/37t07e/Zs1iKBykIBDarI0NCwffv2yk5RJ7799lvp6llCIBDMnz/f2tp6woQJLEeysLD4b61YOSsrK3byKEv5wXNV76dNUxRxdfWLiGA5IQDUqWvXrvH5fOY1kZGRKKCBoIDWZo8ePdqwYcOVK1fevn1rZGTUtm3bcePGjRs3TkdHo94VNE0nJSWlp6eLJ9CxvxO4tNjY2MOHDzMsmD9//ogRI1huVtHT02vXrt29e/cY1jRr1kxTLz/LP3iOGBj4V32TKwCou/T0dJlr3rx5w0ISUH0aVSqB/DZs2LBgwQKBQCD+z+Li4uvXr1+/fn3//v1nzpyxtLRUbjyFEIlE27ZtW7t2reR7op6e3rBhw3755ZfGjRsrJdKJEyeYF2RlZV26dMnf35+dPBKTJ09mLqC/++471sKw4LK7ezGfT0nVylUNnuNwuf0TE1kNBwBKIs+wTgz0BDHNaS0F+R07dmzOnDmS6lnazZs3hw4dKk9HrIorKysbPHjwzJkzpa8olJaWHj16tE2bNnFxcUpJ9fTpU4WsUbjx48f379+/qrNfffXVrFmz2MxTFyLd3SMcHcX3Ahbz+aSKK82EonS4XP+FC/1SUvyTk1E9A2gPV1dXmWvc3d1ZSAKqDwW01hEKhfPnz2dYEB0dffr0adby1JEVK1acOXOm0lM5OTmDBg0qLi5mORIhRGZ3HSHk8+fPLCQph8PhhIaGTpkyhcvlSh+nKOrrr78+d+6cvr4++6lq7+rixeedncV1cymfz9DWTCjKxtraLzXVPyWlb1ISmTSJ5agAoHRffvklj8djXjN8+HB2woCKQwuH1rl9+7bMNq/Q0NBBgwaxk6cuFBYWbtiwgWHB69ev9+/fP23aNNYiidnb28tcI8+W5nXB0NBwx44dc+bMOX36dEJCAk3Tzs7OAwYMcHNzU0qe2pC/rdmUonywNSAAEEIIoShq06ZNAwcOFIlElS7o27evn58fy6lANaGA1jrPnz+XuSZRzT+2jomJkXmB+fz58+wX0L1792a+iZDD4fTs2ZO1PBXxeDw1vcH8XPv2opwcGYPnKIqmKK5I1C81ldVwAKAm/Pz89uzZExQUVPEDw169eh0/flwpqUAFoYVD65SWlipkjSp7/fq1zDWvXr1iIUk5//vf/5ycnBgWjB07Vlk3OKqjtMBASYcGnZ3N0KHB4XBMRowQtzWjegYABhMnToyPjw8KCnJ1dTUxMbG1te3Xr98ff/xx4cKFevXqKTsdqApcgdY68nQINGnShIUkdUdXV1fmGj09PRaSVHzS8PBwX1/f7Ozsime//PJL5hn+IHaxZUs5OzQM6tXrqaQbRgFAfTk6Om7dupUQkpWVZWxsrEn74IKioIDWOl27djUyMmLucOjbty9reeqCi4uLzDXNmzdnIUlFLVu2jIuLmzt3blhYmKTNztTUdNq0acHBwfg2XZXzLi4CgUCewXN6enq9Ma0ZAIBRWVnZqVOnLl68+PbtWxMTE09Pz1GjRinrJhx1hAJa65iYmMyePXvlypVVLfjiiy/Y3wxPsby8vBo1avT27VuGNQEBAazlKadx48YnTpz49OnTgwcPcnNzGzZs2LZtWzUdc1GnZO+nLT4r3k97/nyMzgAAkMeDBw9GjhyZnJwsORIaGhocHLxo0aIff/yRoiglZlMXKKC1UXBw8OPHjyMq24jY0tLyzz//NDIyqsHDfvz4MTk5maZpHo/XoEGDWsesOS6Xu27dupEjR1a1wNfXd+DAgWxGqsjCwqJHjx7KzaCC5NlPmyaEomkhh2Nub+8THc16RgAANfb333937949Ly+v3PGysrLly5cXFRWtXbtWKcHUC24i1Ea6urp//vnnpk2bpKeq6erqjho16tGjRx4eHtV9wFu3bvn4+Nja2nbu3Pmrr76ys7Pr1KnTpUuXFJq6ekaMGLFu3bpKtyX38vIKCwvDb9gq5YKbW4ST01lHxxdxcQKhsJK6maYJTYtEouLi4oEvXgxISxucmrrDxkYpaQEA1FdQUFDF6lliw4YNDx8+ZDOPmsIVaC3F4XBmzpw5Y8aM58+fp6enGxsbt2rVytjYuAYPFRIS8t1335Xb1/DOnTu9evVat26dEmeizZkzp3v37uvXr79y5cq7d+8MDQ3btm07fvz4cePGVVpYA8siW7YsLS5mbmsm4g6OsrKBb95UPBkaGnr58uXu3bvXZUwA+A+api9duiTdOzts2DArKytl5wK5pKSkxMTEMCwQiUT79+/39PRkLZKaQhmh1SiKat68eW1up3v06FFgYKBQKKx4iqbpuXPnenp6+vj41Dxi7bRp0+b3338Xh8ElZ1UQ6e5eWlIiY1ozIeK2ZpuRI9utWMH8gEeOHEEBDcCaZ8+ejR49Ou6/w23mzJmzevXqGTNmKCsVyO/evXsy18TGxrKQRN2hgIZaWbVqVaXVsxhN0ytWrFBiAS2B6lmJri5ezA8N/f+25kqvNP9bNzc2MWnz6JH4yMGDB2U+eHx8vOKSAgCT5OTkrl27fvz4sdzxoqKimTNn5ufnL1myRCnBQH65ubky13z69ImFJOoOBTTUnEgkOn/+PPOaa9euFRQUmJqashMJVEeEoyOhafEvLlXVzeL+Da6JSb/Hjys+QlFRkcxnkWcNACjE9OnTK1bPEsuXLx8yZIibmxubkaC6rK2tZa6xwe0lckABDTWXk5Mjs3wRCoXp6emurq7sRALlkms/7X87NPomJTE/WsOGDWU+Y6NGjaofEwCq7eXLl5GRkQwLBALBvn371q9fz1okqIHOnTtzOBzJLgSV8vb2Zi2P+kIBDTUnz4Z/REl7/gFr0gIDE6OjxR0a4iMMHRrE1dWvsvmJleratauurm5ZWRnDGowCBGDHnTt3ZK65ffs2C0mgNho2bDhkyJCwsLCqFujr63/77bdsRlJTKKCh5szMzGxtbd+/f8+wxtjYWHpYHihcWVnZn3/+GRUV9e7dO1NTUw8Pj1GjRjVu3Liun/eCm5t4P21SdWezuEPD1NjY58mTGjyFhYXFpEmTdu7cWdUCS0vLSdg8BYAV2dnZClkDSrd58+Z79+69evWq0rMbN250cHBgOZI6QgENtRIQELBt2zaGBQMGDMAee3Xn/v37I0eOTElJkRw5ceLE0qVLly5dumTJEoXfOnnW1ZUuLZVnP20DHZ2ez57V/hnXrFlz//79Sm8b19PTO3r0KIZnAbBDnn9r8vTXgtI1bNjwxo0b33777YULF6SP29rabtq0acSIEcoKpl5QQEOtLF68+NixY1VddTA1NV0hawwZ1Fh8fHz37t3z8/PLHS8rKwsODi4qKvrll19q/yzRLi4FQqGy9tM2MTGJjo5evHjx7t27P3/+LDneqVOnrVu3tm3bVoHPBQAMOnXqJP63zrDGy8uLtTxQG/b29ufPn3/8+PHFixfT09NNTU09PT379OljaGio7GhqAwU01EqDBg3++uuvgQMHZmZmljtlaWkZGhrq6OiolGDaYNq0aRWrZ4m1a9eOHDmydevWNXjk8vtpM7Y1m9bxftpGRkYbN25ctmzZpUuXXr9+bWRk5O3tjTv9AVjWpEmTPn36MExe0tXVnThxIpuRoJZat25ds58RQFBAQ+21b98+Pj5+06ZN4eHhSUlJNE07OjoOGDBgzpw5dnZ2NXvMx48f379/Pzc3t0GDBl27dkUXdUVJSUnXr19nWCASiUJCQjZv3iz/Y0ramumqbwcU928Ycrk9ZM3QUCwzM7OePXuWlpYSQiwsLNh8agAQ2759e6dOnaq672XlypW12ZYLQL2ggAYFsLa2Xrly5cqVK0UiEU3TXC63xg/18OHDyZMnS/e8cjicgICALVu2YDKlNHl2k5JnjTz7aYvbmima9pNqtgbtUVhYePfu3aysrGbNmnl6euro4AeH+snIyPj999/v3buXl5dnZ2fXtWvXESNGGBkZVetBmjVrdu3atbFjx969e1f6eL169X799dfJkycrNDKASsP3QVAkDodTmz9+5cqV/v378/l86YMikejEiROxsbE3btyQZzCwlpBnN6mcnJxKj6cFBj69epUWieSZ1mwQEOC7alUtkoIay8jImD9//okTJyTDBC0sLKZPn75o0aIa3BxM03RMTMzFixczMjKMjIw8PT2HDBlibm6u6NRQ3saNGxcuXFhSUiI5cujQocWLFx86dKhnz57VeihnZ+c7d+5ER0dL987i7xG0EApoUBUFBQWjR48uVz1LpKWlTZ48+cyZMyynUlk12E2qYodG5f67nzZoradPn/r6+n748EH64KdPn1asWBEVFXXx4kUTExP5Hy0pKWnMmDGxsbHSB2fNmvXrr79OmTJFMYmhMmvWrFmwYEHF45mZmf7+/lFRUV26dKnuY/r4+Pj4+CggHIDaQgENquLo0aMV70SUFhERkZSU5OzszFokVfbVV1/JvCPe29s7ytm5RChk6NCgCCEURVMUVyTql5paN2FVi0gkio+Pf/bsGU3TTk5OHh4etWk60lRlZWVDhw4tVz1L3LlzZ+bMmfv27ZPz0V68eOHt7V3x0QoKCqZOnZqfn19phQe19/Lly+Dg4KrOlpSUBAYGJiQk4J8AQHXV6gN3AAW6evWqzDVXrlxhIYlaaNSo0aBBgyo9ddLE5FTTpmeaNet4/HiJUEiq6NAgFKXD5fqlpvqlpPgnJ2tJ9RweHu7i4tKmTZuRI0eOGjXqyy+/dHBwOHDggLJzqZzw8PDExESGBQcOHEhPT5fz0YKCgqqqxQkhS5cuZX6uivh8/p49e3r37t2kSZMvvvjC19d38+bNhYWF1XoQbXDkyBHpzo2Knj9/fuPGDdbyAGgMjb0C/fnz56KiokpPWVhYSP+2nZeXd+zYsdjY2NzcXCsrq06dOtXg1gqoPebLz2IZGRksJFEXW7duvX///ps3bwghiwjp2KwZLWvrlBrsp61JVq1atWTJknIHX79+PWHChMePH2/cuFEpqVQTw7QyMZFIFBUV9c0338h8qFevXpXbr6GcsrKyffv2rV27Vs5sKSkpgwYNSkhIkBx58+ZNdHT05s2bT5482aZNGzkfRxvcv39fnjVdu3ZlIQyAJtHYAvrkyZMnTpyo9NTWrVubNGki/jo7O3vevHlZWVmEEAMDg/fv3//555/3799fs2ZNtdr7oPbkecFNTU1ZSKIuGjVqtMfEpNTRkRKJxEcqrZ7/6d8wMPCXKji00PXr1ytWzxKbNm3y9vYeMmQIm5FUmTxXl1+/fi3PQ92+fVtG2z0ht27dkisWIXl5eT179nz58mXFU2lpab17946Li8PdxhLy3G386dMnFpIAaBiNbeF49+6dPMv27NmTlZXl4OCwffv2EydObNy40cbGJj09/dChQ3WdEMqRZ5w7ri0RQi67u0fweGd5vAger6ykRFI9S6MoinA4HF1d/9RUv9RU/9RULa+eCSG//vprLRdoFXmGbMg5iKOqnUqlia9iyGPt2rWVVs9iHz58+PHHH+V8KG1Qv359mWswIRSgBjT2CrT4s37pi80V5eXlxcbG6unpLVy40NbWlhDC4/EWLVo0a9asa9euTZo0SU9Pj73EWm/06NG//vqrUCisakGTJk209nNG2ftpSw2eU/h+2hpAJBJdvnyZec29e/c+ffqEXVrEmjdvLrOLw9XVVZ6HsrS0lLnGyspKrliEHD16lHlBaGjojh07dHV15XxAzdalS5fQ0FCZa9gJA6BJNPMKNE3TGRkZFEUxf5B3/fp1oVDYqlUrcfUs5uDg4ODgUFxcLE/rGCiQm5vb7NmzqzrL5XK3b9+uVT8Ury5efN7ZOcLR8SyPVyAQkCo+BRffDmhjbe2XmuqfktI3KQnVc0XZ2dlVTUiUoGn67du37ORRff/73/+YF1haWso5QrhTp04y13h5ecnzUMXFxWlpacxr8vLyxDcGACFk1KhRzL/AdOnSBZ/sAdSAZhbQhYWFRUVFDRo0YK634uPjCSEeHh7ljnt6ehJCHj9+XHcJoVK//PLLnDlzKt4IZ2pqevjw4f79+yslFcsuuLlFODmddXQsPH5cIBRWWjeLXyBTivqnQyMlpcN/NwarmbKyst9//33gwIGurq7Nmzfv37//nj17ZNadakHO24KNjY3rOom66Nix46hRoxgW/Pzzz3K+XE2bNu3duzfDAh0dHXluRiSEFBcXy7OsqjvItZClpeW+ffuq2uLKyspq7969LEcC0Aya2cIh7t+wt7e/cePG1atXMzMz69ev36xZM39/f+nfxcV3TlS8Sm1nZ0fku/cCFIvD4axbt27cuHH79u2LjY3Ny8tr0KBBt27dvv32W83u0rvo4cEvKCA0TSiK0DSpej/tupvW/PLlyyFDhsTFxUmOPH/+/K+//tqwYUN4eLi7u3tdPClrjI2NmzZtytA7SwgxNze3t7dnK5Ea2Lt3b2FhYcXdi7hc7rJlywIDA+V/qG3btnl5eX38+LHSs8uXL3dzc5PncSwtLQ0MDJh/qaMoqlGjRvJn03gmJiYcDkdU2c0Senp6BgYG7EcC0ACaWUCL7yB8+PDhvXv3xEfevHnz8OHDyMjIGTNmdOzYUXwwLy+PVHbNSTwOQny2omPHjpWWlpY7mJeXJxKJPn/+rLj/iSpJrkiy9owsc3R0/Pnnn8sdVJ3/U6FQSNN07fNkBgUlXr8uEIn+sxtKZW0aOlyuweDBHZctE/9nXbwUBQUFPXr0SK2sNH/+/HnPnj1v376t9N9hJP3xfD6/BpvGe3l5MRfQbdu2FQgEAoGgZvE00rFjxyIiIkJCQh48eJCbm2tnZ9elS5egoKA2bdpU633YqFGjyMjIb7755tF/d7g0MTFZvnz5lClT5H80Hx8f5qF4Hh4ehoaGqvMdo5Ykb0jJburVUlBQ8PXXX1f1rs7IyPjmm2+wwyuzmr3yUBvs1zkV6zqZNLOAFl+BFgqFgwcP9vX1tbGxSUtLO3To0LNnzzZs2LBz507xDSviErni9DTmAvq3337Lz88vd7Bly5YikYjlzw3Zf0aQqPErf79Ll3L7aVd+OyAhBvXqeVy8WPtnlMfatWsrrZ7FMjIyli9fvmbNmroLUC01+34qc9D4x48f8Q+qou7du3fv3r3cwRq8UI0bN46KioqJiYmJicnIyDAyMmrdurX4U8FqPdq0adMiIyMZ5uJNnz5dI/8eS0tLa/Az/vDhw+/fv2dYcOnSpYcPH7q4uNQimoar2SsPCsFanVODX5M0s4C2sLDw9vZu3bp1r169xEfc3d1Xr149a9asV69eHTt2LCgoiJCqbsr6hzb80ikSiZ4/f/7hwwcDAwM3NzdMWa4j9zp3FggEDPtpk387NPT09NrGxLAajhBCSFhYGPOCU6dOrV69WkdHXb9jiESimzdvMq+Jj4/Pzc01NzdnJ5IWoijKx8fHx8enNg/SsWPHhQsXrl69utKzgYGBfn5+tXl8DSPPLoM3btxAAQ1QXer645BZnz59+vTpU+4gl8sdOnTohg0bnj9/Lj5ibm5e6YaF4v1gq5pmNXv27Iq/jN66dSszM5OdvVdomhZn5nA4Nd4xUSgUbtu2bePGjZKLEzo6OgMHDly1ahXD4D8ghPD5fJqmDQ0NmZc9cHfPoSimwXPisxSlw+H4zpihxNEZxcXFzL0NhJDc3Ny8vDzlvjf4fL74k2gjI6PqtnBkZWUxb2hMCKFpOj8/H23QlRIIBHw+39jYWNZml2xYunRpixYtli5dKv2xSaNGjZYuXTpu3DglBqsL4leeEKKvr1+DMUQ5OTky1+Tm5mLjsKoUFhbW7JWH2lBInVMtaOGQoVmzZoSQ9PR0oVDI5XLNzc0zMjIqFtDiI1UV0JVe3oiPjxdfx1V05EpIv7Fq9oylpaVDhgwpN+RVIBCEh4dfvnz54sWL7dq1U0xWTVRWViYSiSp95ROGDd5ytNEAACAASURBVHv95Mn/tzVXPXiOpihTe3uf6Oi6zSqfii1JlSorK1Pu/UaSb3D6+vpcLrdaf1bO68rm5ua4p6pSJSUlfD5fX1+/Bt3ndWHkyJHDhw9/9OjRs2fPaJp2dHRs166d+n5CwkD8yhNCdHR0avDmNDMzk7lGfGtmTcJpgcLCwpq98lAbta9zqqsG39k08NsNA/G+WQYGBuJXSvwzVdwwLU18UVaDP8ldtmxZVVsk5ObmDh48ODExEfO85HfBzU3OtmZdXd0+iYksx5PJyspKT0+P+fdvmVPVVZyJiUmTJk1evXrFsMbMzKxx48asRVIXt27d2rdv3927dwsLCxs0aNC1a9cpU6Y0bdpU2bkIh8Px9PQUTx2FqrRp00bmPYIVZ7kCgEwqcS1Bsfh8flBQUFBQUMWJoenp6YSQxo0biz+FbNmyJals3rP4PvEWLVqwEZd1BQUFmzZtYliQnp6+f/9+1vKoqXL7aRORqOLlZvF+2jo6OpL9tFWweiaEcLlcX19f5jUeHh7y7CenykaOHMm8YNiwYfigVppAIJg8eXLnzp1DQkISEhJevXp19+7dNWvWuLq6/vbbb8pOB3IZPXo084X5pk2bau0OrwC1oYEFtIGBgYWFxevXr6OiosqdOnv2LCGkdevW4v/09vbmcrmPHz+WHriRmZmZlJRkZGQkmXanYWJiYmQOMRBfn77boQMridRGpLt7hKNjTJs21zw9i/l8UsWVZkJROlyu/8KFfikp/snJff/tuVdl8+fPZ16wYMECdpLUnQULFnzxxRdVna1fv/7y5cvZzKP6Zs6cuXv37orH+Xz+d99998cff7AfCarL2dn5hx9+qOosl8vduXMnfm8EqAENLKAJIX379iWEHDp06NKlS+LZsZ8+fdq6devDhw+trKyGDh0qXmZmZta+ffvPnz+vW7dOfLk6Ly/vl19+oWna19dXT09Pif8LdUeeTW5fvXoV4ej4ISvrrKMjC5FUmfR+2qV8PvN+2o1NTdV0P+1u3botWbKkqrOTJ0+WubGz6jM3N4+Kiqp02kCTJk0uXLiA3TekPXnyZNeuXVWdpWl61qxZMu/LBFWwYsWKxYsXV2zxNDMzO3HiRMUb7gFAHprZA+3l5eXv7x8REbFly5bt27cbGRkVFBQQQiwtLefOnSvdkB4YGJiUlPT48ePRo0c3atTozZs3NE1/8cUXY8aMUV78uiXPLwar+Hzy711wZ11d/Z49q/tcqiXC0VF6X0BSdVuzKUX5pKSwHK8u/PTTTy4uLosXL379+rXkoK2t7Y8//jh58mQlBlMgFxeXuLi4kJCQ8PDwxMREmqZ5PN7gwYMDAwMxw7Gco0ePVrp3nURGRsaVK1fEVytAlVEUtXLlyjFjxoSEhNy7dy8/P1/cy/7NN9+It0QAgBrQzAKaEDJp0qTWrVufOXPm7du3RUVFzs7OzZs3Hz58eLkfk1ZWVps2bTp69GhsbOzbt2/r16//1VdfDR8+XOaQMvUlc97nmWbNJFUjRYi7t3fdh1IJ59q3F+XkMO8LKB6gQeno+KlkN3Mtff311yNGjIiNjX3+/Ll4skHHjh017KMYQ0PDadOmTZs2TdlBVN3ff/8tc018fDwKaHXh4uLy66+/KjsFgObQ2AKaoqj27du3b99e5kozM7MpU6ZMmTKFhVSqoFOnTo0bN66qkeNMs2ZEas6re/fuzfbsYSuaEqQFBiZGR4sHz4mPMAyeI66ufhERBQUFzFfm1JqOjo6Xl5eXl5eyg4CSybP7l3hkPgCAFtLYAhqqwuVy169fP3z48IrdvOWq5xaaWz1LBs9Jepqr7NAwNvZ58oTtfADKJs/UQnSNA4DWQgGtjWxsbDgcjvj2SgmNr57PurrSpaXy7KdtoKPTU/vavgGk9ejR4+jRozLXsBMGAEDVoIDWOjRNBwUFMVTPNE1bdOmiGdVztItLgVAo537afefPV6/RGQAMMjMzJb3sNdiffMSIEcuWLZO+o7ScgIAAHo9Xu4wAAOoKBbTWefToUbnbg8pVz+9p+qyenvreOVh+P23GtmbV2U8bQFGuX7++cOHCmzdvSo54enquXLmyWjf8GRoa/vHHHz169Ki00dnV1XXHjh0KyAoAoJ5QQGudJ//t6K1YPQe+fNm+wu6Mqk/+/bQNudweSUksxwNgx2+//TZlypRyHzE9fPiwf//+q1atWrhwofwP1aFDh3v37k2fPv3SpUuSg3p6euPHj1+zZo2ZmZnCQgMAqBsU0FpHPBJb7LSDg+RrSfVcbo0qi2zZsrS4WJ62Zn1CeiUn1/4Z37179+jRI5FI1KpVK4Zt7QCUIi4urmL1LEbT9KJFi9q1a9ezZ0/5H7B58+YXL15MS0u7devW+/fvnZ2dvby81H1TdwCA2kMBrXXs7OzEX5x2cJDcMyhdPRP5bsBXlkh399KSEqa25n/bM3Q4HIOAAN9VqxTyvDExMQsXLrx9+7bkiIeHx08//dS/f3+FPD5A7a1evbrS6lnip59+qlYBLdasWbOGDRsWFBRYWlpW3NAOAEALoYDWOl27duVyuSebNKGkDkpXz4SQ7t27s55LhnIdGgxtzY1NTNo8eqTYZ9+9e/fUqVPLjX+Oi4vz9/dfuXLlokWLFPt0ADVA0/SFCxeY19y8eTMvLw/dFwAAtYQCWutYW1ufbNqUkhoCnSkSSVfP5ubmk1RjGEWUs3OJUPjPJiaV1c0UIYSiaIriikT9UlPrKMbDhw8rVs9iNE0vXrz4yy+/rMFVPQDFysnJkbmziUgkSk9PRwENAFBLKKC1zllHR4bqWUdH59ChQ/Xr11dCMkIIITd5vBzxaLl/j9Ck/Jbakg6NvqzcC7hixQrmrQd//PFHFNCgdHJuuq7cvdlfv3599erVzMxMAwMDT0/Pzp07oycEANQRCmjtEuHk9P/FKEV9EAqlq2cPD4/t27d36tSJ5VTlB89V3COREPLf/bRZy0bT9Pnz55nX3LlzJz8/v169euxEAqiUqalpw4YN3717x7DG2NhYWTe/5uTkTJ8+/fjx49K/jjo6Om7fvr1Xr15KiQTAjjdv3pw5c+b58+cikYjH4/n7+zs6Oio7FNQWCmgtEuHkRCQ/uiiqRbduJqtWhcbEvH371tTU1NPTs02bNmzmkX8/bWJg4J+QwGY2iezs7NLSUuY1NE2/evWqZcuW7EQCqMr//ve/TZs2MSwYMGCAvr4+a3kksrKyvL29ExMTyx1PSUnp27fv77//PmrUKPZTAdS1kpKSRYsWbd26taysTHJw7ty548eP37x5s4mJiRKzQS2hgNYWFatn8V6Dw4YNYzOG/Ptpc7jc/hV+3LKPuXlD4tOnT3WdBECmhQsXHj169MOHD5WerVev3k8//cRyJLHZs2dXrJ7FRCJRYGCgj4+PKg//AagBmqZHjhx56tSpcsdFIlFISEhKSkpUVJRSfqEFhUDzmVaoqnpmR7SLS4Sj41keL4LHo0tLSRVXmglF6XC5/gsX+qWk+Ccnq0L1LD9jY2NlRwAgNjY258+fr3Tjbmtr69OnTytl8+0PHz4cPXqUYUFRUdEeFr8jAbDjyJEjFatniWvXrm3ZsoXNPKBYuAKt+ZRSPVdrP20bK6sOd+/WdaSasbKy4nA4Mq9DN2nShJ08AMw8PT2fPHmydevWsLAwcc+lo6PjwIEDv//+e1tbW6VEun79OvN0akJIdHQ0K1kA2LNz506ZC+bNm8dOGFA4FNAajuXqWfP20+ZyuV5eXjdu3GBY07x5c2tra9YiATCzsLAIDg4ODg5WdpB/vH//XuaazMxMFpIAsEYgENyVdWEoLS3t7du3jRo1YicSKBYKaE3GTvV80cOjND+frnpaM/m3rZmiab+UFIUHqGs//PCDn58f8wLWwgCoHXkG1GCIDWiYT58+yfzghRCSlZWFAlpNoYDWWHVaPacFBiZGR0t3aBBSflqz+HkVu5+2UvTv33/69Olbt26t9Ozo0aPHjh3LciQANeLh4SFzjaenJwtJAFhjbm4uT/ufpaUlO3lA4VBAaybp6pmiKHcFVc/yd2gY1KvXMy6u9s+oIjZv3uzi4rJs2bKsrCzJQTMzsx9++GHevHkURTH8WQAt5+7u3q5du/v371e1gKKocePGsRkJoK7p6up6enoyvO0JIfb29pXe8gtqAQW0BlJs9XzexUUgEMgzeE5PT6+3kqY11zWKoqZNm/bNN99ER0c/efJEKBS2aNHC19fX1NRU2dEA1MCOHTu6du36+fPnSs9+99137O/fBFDXvv32W+YCetKkSbj+or5QQGuac4qonivfT1ua+CyL+2mrAkNDw759+3711VcikcjMzEzZcQDUxpdffnn27NnRo0eXu1mQoqigoKANGzYoKxhA3Zk4cWJYWNjFixcrPduuXTuM4FBrKKA1yjknJ1FNq+dq7adtam/vg7FTACC3bt26JScnHzp06NKlS+np6cbGxm3bth03bhy28ARNxeVyT548GRQUdOjQoXI/UQcNGrR3714jIyNlZYPaQwGtOWpWPcvf1qyrq9tHrTY3AQCVYmJiMnXq1KlTpyo7CABLTExMDhw4MG/evPDwcOm57O3atVN2NKgtFNAaolrV82V392I+X562Zh0Op+/z53WQFwAAQCu4u7u7u7srOwUoGApoTSBP9Rzp7l5aUsLU1vxve4YOh9N3/nwyaVJdRgYAAABQVyig1R5D9Xx18WJ+aKgG7KcNAAAAoDpQQKs36eqZ/Fs9Rzg6cihxV7OMtmZTivJRw60BAQAAAJQIBbQau9G27f9XxhRFCEm4fPlvHo8QIqpshIb4SjOXpvulprIWEgAAAEDDoIBWV3c6dJCukcVNGgwdGordyhsAAABAa6GAVkt3OnYsVyuX+0+Kojg0baSj44MZGgAAAAAKhQJa/TwNCKj0SjOhKEJRBjo6PZ89YzkSAAAAgPbgKDsAVJtbaCipdJdAmiYiEb+09C9Hxwh/f9ZzgebIz8/Pzc1VdgoAAAAVhQJaLdlYW1MUVdVZIU2Tp0/P8ngRjo7nnZ3ZDAZqLT09PSgoyM7OzszMzMLCon79+hMnTkzBnBYAAID/QguHWuKdO8cjREdHx9zc/KyrK11aSlVog6YJITQtEAojeDxsKwgyRUdHDxky5NOnT5IjWVlZISEhJ06cOHLkyMCBA5WYDTTGhw8frl69+u7dOxMTE09PT09PT4ZrAQAAKgsFtNrzk+p4vuDmVlZWRtE0of/T5EHTNKFpgUgUweOJS21dXd0+iYnspwXV9Pr16wEDBhQUFFQ8VVRUNGLEiHv37rVo0YL9YKAx8vPz58yZc/DgwbKyMsnBli1bbtu2rUuXLkoMBgBQA2jh0Ch9nj71T072S0lp5uGhw+WSyq7tiAvrsrKyCB5P3OYR7ePDck5QNatWraq0ehbj8/nBwcFs5gEN8+nTJ29v771790pXz4SQ+Pj4bt26nTx5UlnBAABqBlegNZN7WJj7v1/f5PFyKIqiK7nxUNzmUZCefpbH+6fHY/58MmkSm1FBFZw6dYp5wfnz5z9//mxoaMhOHtAw8+bNe/LkSaWnhELhhAkTOnfubGtry3IqAIAawxVozdc5NdU/JcUvNdU/NVWfyyWElL8sLa6txQ3TP/981tExwsnpXPPmSsgKypCXl/fx40fmNXw+/82bN+zkAQ2TnZ198OBBhgX5+fm//fYba3kAAGoPV6C1S6+kJMnXkobpctemxQ3TIqmGaWJg4J+QwHZWYItQKJRnmUgkquskoJGuXbsmEAiY11y+fHnJkiXs5AEAqD0U0Nqrz9On4i/SAgMTo6MFIhElvhItteafr/n8f4ppiiKurv4REWxnhbpkYWFhZmaWl5fHsEZXV9fe3p61SKBJMjIyFLIGAEB1oIAG0mzPnmb/fn2ufXs6J4ehYVo8Yfqfhmmp69mgviiK8vPzO3LkCMMaX19fExMT1iKBJjE1NVXIGgAA1YECGv6jf2ys5OsoJ6dSkaiqSvqfCdOEEIqicVlazS1ZsiQsLKykpKTSs1wud/ny5SxHAo3RunVrmWvatGnDQhIAAEXBTYRQpV7JyeJbD/1TU3X19QmHU3EsHk0ITdMmrVopJSEoSvPmzQ8fPmxgYFDxlI6Ozq5duzp27Mh+KtAMrVq1kllDjx07lp0wAAAKgQIa5CKZMN2ie/fyE6YpynfVKiVmA4UYNmxYbGzsoEGD9PX1xUd0dHT69Olz8+bNSZhsCLWzfft2yfuqovHjx3t7e7OZBwCgltDCAdUj3TD9V+vWdGEhwU68mqJly5anTp0qLi5OS0ujabpp06boewaF6Ny586lTp8aMGZOdnV3u1MSJE3fs2KGUVAAANYYCGmqu3+PHyo4AimdkZOTu7i57HUB19O3bNzk5ed++fRcvXkxPTzc1NfX09Bw/fnz79u2VHQ0AoNpQQAMAABssLCzmzp07d+5cZQcBAKgt9EADAAAAAFQDCmgAAAAAgGpAAQ0AAAAAUA0ooAEAAAAAqgEFNAAAAABANaCABgAAAACoBhTQAAAAAADVgAIaAAAAAKAaUEADAAAAAFQDCmjQCp8+fSotLVV2CgAAANAE2MpbMYRCoVAozMvLY/lJWX5GtXPr1q0tW7Zcu3atuLiYoihXV9dRo0ZNmjTJwMCgxo8pFAppmsYrzz6hUCj+oqCggKIo5YbRNiKRiBCSn5+PV55lNE2Lv+Dz+bgKoBSfP3/GK68srNU5NfgrxhVo0FirV6/u37//hQsXiouLCSE0TT99+nTJkiU9evR4//69stMBAACAusIVaMXgcrlcLtfMzIyF56JpOjs7W/yk7DyjOtq3b9+aNWsqPfX333+PGTPm9u3bHE5NfoEsKCgQiUR45dmXn58vvkhgamrK5XKVHUe7lJSUFBQU1KtXr2b/aqDGxK88IcTAwMDQ0FDZcbROVlaWoaEhXnmWsV/n4Ao0ACGElJWVLV68mGFBbGxsaGgoa3kAAABAk6CABg108+ZNmU0aJ0+eZCcMAAAAaBgU0KCBkpOTZa5JSkpiIQkAAABoHhTQoIEk4xpquQYAAACgIhTQoIGaNm0qc02zZs3qPggAAABoIBTQoIG6du1qamrKvMbPz4+dMAAAAKBhUECDBjI0NFy4cCHDAicnp7Fjx7KWBwAAADQJCmjQTAsWLBg9enSlp+zs7M6cOaOvr89yJC1UVlb2+PHjGzdu4JZNAADQJCigQTNxOJzDhw8fOHDAzc1NcrBevXpTp059/Phx8+bNlZhNG2RnZ0+bNs3S0rJNmzbe3t4uLi6NGzfesGED7t0EAAANgJ0IQcFomqYoStkp/jFu3Lhx48ZlZma+ffvWyMjIyclJRwfv+Tr34sULHx+fN2/eSB9MT0+fM2fO+fPnIyIiDAwMlJUNAACg9nAFGhQgKytryZIlbm5uXC5XR0fH2dl53rx5GRkZys71jwYNGrRt29bV1RXVMwuEQuHgwYPLVc8Sly5dmj9/PsuRAAAAFAsFNNRWbGxsq1atVq1a9ezZM5FIJBKJkpOT161b16JFiytXrig7HbDt1KlTT548YViwc+dOmftEAgAAqDIU0FArmZmZ/fr1q/Ric05OzsCBA1NSUthPBUp07tw55gUCgSAyMpKdMAAAAHUBBTTUyqpVq7Kzs6s6W1hYGBwczGYeULrXr1/LXPPy5cu6DwIAAFBXUEBDrYSFhTEvOHPmTElJCTthQBXI02iuq6vLQhIAAIA6ggIaai4vLy8zM5N5TVFRUXp6Ojt5QBU4OzsrZA0AAIDKQgENNVdWVibPstLS0rpOAqpj2LBhzAvq1avXq1cvdsIAAADUBRTQUHOWlpbGxsbMa7hcrr29PTt5QBV07dp1wIABDAtWrFhhamrKWh4AAACFQwENNcfhcPr27cu8pkuXLqiWtM3hw4d9fX0rHqcoat68eTNnzmQ/EgAAgAKhgIZaWbx4McNNYxRFYQqHFjI1Nb148WJISEjnzp3Fbw9TU9OBAwdevXp1zZo1yk4HAABQW9iYDWqlTZs2u3fvDgwMFAqF5U5RFLVu3TofHx9l5AIl43K5EyZMmDBhAiGkqKhIZqsPAACAGsEVaKitb7755tq1a127dqUoSnKwY8eOUVFRs2fPVmIwUBGongEAQMPgCjQogJeXV3R09IcPH5KSkmiadnR0tLOzU3YoAAAAgDqBAhoUxsbGxsbGRtkpAAAAAOoWWjgAAAAAAKoBBTQAAAAAQDWggAYAAAAAqAYU0AAAAAAA1YACGgAAAACgGlBAAwAAAABUAwpoAAAAAIBqQAENAAAAAFANKKABAAAAAKoBBTQAAAAAQDWggAYAAAAAqAYU0AAAAAAA1aCj7ACa48WLF2PGjGHnuQQCASGEoigul8vOM4KEUCgkhOCVZ59QKKRpmhDC5XIpilJ2HO1C07RQKNTRwY8MtolfeUIIh8PhcHDNi20CgQCvvFKwXOeIRKLq/hF8N1QYPp//7NkzZacAAAAAgLqFAloxPD09dXV12XkugUBw5swZQoiFhYWvry87TwqgdLdu3crMzCSE9O7d29jYWNlxANjw6tWrBw8eEELc3d1dXFyUHQeADUKh8PTp04QQc3Pzbt26sfnUTZs2lXMlJf5IFNRIcXFxly5dCCFubm6HDh1SdhwAlsycOfPmzZuEkNOnTzdq1EjZcQDYcPbs2WXLlhFCpk2bNmHCBGXHAWBDSUlJ586dCSEuLi5HjhxRdpzKoa0HAAAAAKAaUEADAAAAAFQDCmgAAAAAgGpAAQ0AAAAAUA2YwqF+KIqqV68eIcTIyEjZWQDYY2RkJH7nYwg0aA89PT3x215fX1/ZWQBYIqlzVHngEqZwAAAAAABUA1o4AAAAAACqAQU0AAAAAEA1oIAGAAAAAKgGFNAAAAAAANWAAhoAAAAAoBowxk4NXLp0acuWLbt377azs6t4Ni8v79ixY7Gxsbm5uVZWVp06dRoxYgQm3IH6ysrKOnr0aGpqakZGhpWVlYODQ0BAQNOmTcstwzsfNEliYmJYWNjr169zc3MbNWrk5uY2YsQIU1PTcsvwtgdN9e7duxkzZri6uv7000/lTqnm2x5j7FQdTdPBwcGPHz+utIDOzs6eN29eVlYWIcTAwIDP5xNC7O3t16xZY2JiooS4ALUTFxf3yy+/fP78mRBiZmaWn59P0zSXy500aVL//v0ly/DOB00SERGxd+9emqY5HI6pqWleXh4hxMzM7JdffmnUqJFkGd72oKloml60aFFCQkLr1q3LFdAq+7ZHC4dKE4lEp0+ffvz4cVUL9uzZk5WV5eDgsH379hMnTmzcuNHGxiY9Pf3QoUNs5gRQiLKysp07d37+/NnLy+vw4cO///77sWPHhgwZIhQK9+7d+/LlS8lKvPNBY2RnZx88eJAQ8s0334SGhv7+++979+51dXXNy8vbsWOH9EUuvO1BU124cCEhIaHSUyr7tkcBraLu37+/adOmwMDAkJCQqtbk5eXFxsbq6ektXLiwcePGFEXxeLxFixYRQq5du1ZaWspiXgAFiImJyczMtLa2njNnjmS7zfHjx/v4+AiFwtDQUPEyvPNBk5w7d660tNTLy2vQoEG6urqEEBsbmzlz5nC53Pj4ePGFN4K3PWiurKysAwcOVHpKld/2KKBV1O3bt69cufLhwweGNdevXxcKha1atbK1tZUcdHBwcHBwKC4uvn//ft3HBPi/9u43tqnqj+P4966w6UplW0qDqJuCmdFsJhIYU4Nj1EQSnJFEggg+WDIcFBbHshgfIdFJFIz+ssTqNohR45ThhAckiomSBvZgC0EnIyQzQrYBW62jbN3opGzXBye//mr3R++PQm/v3q9Hd+ec3p4H35QPJ+eem0jnz58XEbfbrWJElNvtjvYKlQ9r6e3tFZEnnngittHlcqnNG319faqFsocl6bru9XrD4bD6nY9j5rInQJvUiy+++J//mm6n/JkzZ0Tksccei2tfunSpiMyw8QMwp0uXLolIbm5uXHtWVpaIBAIB9SeVDysZGhrKzMyMzQdKRkaGiKgdn0LZw6J8Pt+pU6eeeuqpZcuWTe41c9lzCodJLViwYMGCBeraZrNNOSYYDIrIokWL4trVs4ZXr169lRMEEq+8vPyll16677774tp//fVXEYkmDCofVrJv377JjaFQ6OLFiyKSl5enWih7WM/Q0FBTU5PD4diyZUtXV9fkAWYuewJ0ClNPatvt9rh29Vyq6gVSyOSz6kRkZGSkpaVFRJ588knVQuXDqiKRSCgUunDhwsGDB8Ph8MqVK6OncFD2sJ7GxsZQKFRTUzN//vwpB5i57AnQKUyVzuRjXMxQWEBCXL58ee/evQMDAzk5Oc8++6xqpPJhVbW1tRcuXFDXa9asqaioiHZR9rCYjo6OEydOLF26tKSkZLoxZi57AnQKm/kM70gkcttmAiRcJBI5fPhwS0vL9evXHQ7Hrl271LkcQuXDuvLy8nRd9/v94XD4xIkTixcvXrNmjeqi7GElo6OjXq/3jjvu8Hg8mqZNN8zMZU+ATmFZWVnhcHh0dDSufWRkRESys7OTMSkgAXp6evbt26dOJygsLNy5c6fT6Yz2UvmwqpqaGhHRdd3n89XX13u93uzs7BUrVghlD2v55JNPrly5smXLFpfLNcMwM5c9p3CkMHU0weTCUi38niJFHTt2rKampre3Nzs7u6ampq6uLjY9C5UPq9M0bdWqVc8//7yIfPfdd6qRsodldHd3f//99/n5+bHvl52SmcueFegUpgqrv78/rt3v90d7gdTi8/k+/PBDEXn88cdfffXVKc9wpPJhGcFg8Icffpg3b150q0bUI488IiLRtwFQ9rAMVbTd3d3qf4mxOjs7n3vuORF5//33H3zwQTOXPSvQKaywsFCmOgfx559/FpGCgoIkzAm4Cf39/fX19SKyb4zadAAABt5JREFUYcOG119/fboT0Kl8WEZ6evpnn33W2Ng4Pj4e1xUKhUQkJydH/UnZwzLmzp2bNYn6wbfZbOrPtLQ0MXfZswKdwlauXHngwIHOzs6hoaHoETADAwPd3d2ZmZnFxcXJnR5g1LFjxyKRiNvt3rRp0wzDqHxYht1uX7hw4cDAQHt7e+zLCHVdb2trE5HFixerFsoellFcXDy5Ytva2t59992CgoK33nor2mjmsmcFOoXNnz+/qKgoHA6/9957165dE5GhoaF33nlH1/XS0tL09PRkTxAw5uTJkyKyYsWK4FSiJxZR+bCSsrIyEfnoo486OjrUOvTw8HBTU1NHR8edd94Z3SRK2WMWMnPZswKd2l555ZXu7u7Ozs5Nmzbdc889fX19uq7n5ua+/PLLyZ4aYEwkElHbPffs2TPlAJfLtX//fnVN5cMy1q5d297e/ssvv9TV1dlsNrvdPjw8LCIZGRlVVVWxZxRQ9piFTFv2tt27dyd3BvhH33zzzfXr18vKyhwOR1xXZmZmaWnp2NjY4OBgIBBwOp3PPPPMzp07p9s8CpiW3+8/evToDAPsdrt6uESofFiIpmmlpaVOp3N0dDQSiYyNjeXm5hYVFb322msPP/xw7EjKHhbW19fX1ta2cOHC1atXx7abtuy1mQ+pBgAAABCLPdAAAACAAQRoAAAAwAACNAAAAGAAARoAAAAwgAANAAAAGECABgAAAAwgQAMAAAAGEKABAAAAAwjQAAAAgAEEaAAAAMAAAjQAAABgAAEaAAAAMIAADQAAABhAgAYAy6qurtY0TdM0t9ut6/p0w65du7ZkyRI1srm5OYET+PPPP0dGRsbHxxN4TwBIOgI0AFjW22+/vWTJEhH58ccfP/300+mG7d69+/z58yKybt26jRs3JnACZWVlDofj3LlzCbwnACSdNsOaBAAg1fl8vlWrVolITk7OuXPnXC5X3IDTp08XFRWNj487nc6zZ89OHvB/8/v9ixYtmpiYOHPmTEFBQaJuCwBJxwo0AFhZSUlJVVWViFy5cqW6ujqu98aNGxUVFWqLhdfrTWB61nV9+/btExMTibohAJgHARoALG7Pnj0PPPCAiHz55ZfffvttbNcHH3zw008/iciGDRvWr19/89+l63pfX9+hQ4dKSkpaW1tv/oYAYEJs4QAA6zt+/Pjq1atFJC8vr6ura968eSLy22+/FRQUjI2NuVyus2fPOp3Om/yWGzdu5OTkhEKhuHa2cACwGFagAcD6SktLPR6PiPT09OzatUtEdF2vrKwcGxsTkYaGhptPz8rk9AwA1sMKNADMCqFQqLCwsKenJy0trb29vaurq7y8XEQ2b978+eefJ+QrdF2PPbGuoaFhx44dwgo0AMuZk+wJAABuB4fDceDAgaeffnpiYqK8vPzSpUsicvfdd9fX1yfqKzRNmzPnf/+s2Gy2RN0ZAEyFLRwAMFu43e7KykoR6erqCgaDItLU1JSdnZ3seQFAiiFAA8Assnfv3qysLHX9wgsvrF27NrnzAYBURIAGgFnk+PHjV69eVdc+ny8QCCR3PgCQigjQADBbDA4Oqi0candyIBBQD/kBAAwhQAPAbLFjxw6/3y8iXq9Xvd+7paXl0KFDSZ4WAKQaAjQAzAqtra1fffWViJSUlFRUVDQ0NGRkZIiIx+P5/fffkz07AEglBGgAsL5AILBt2zYRycjIaGxsTEtLy8/PV29U+eOPPzweD+8EAIB/jwANABan67rH41HPC77xxhv5+fmqvba2Vr3fpLW19eDBg8mcIgCkFAI0AFhcS0vL119/LSKPPvpobW1ttD09Pb2pqUnTNInZHg0A+EcEaACwMr/fv337dhFJS0vbv3//3LlzY3uLi4vVQRyDg4Nbt25lIwcA/BsEaACwLF3Xt27dOjg4KCLV1dXLly+fPKauru7ee+8VkSNHjjQ3N9/uKQJACiJAA4BlNTc3HzlyRETuv//+N998c8oxd911l9frVddVVVX9/f23b34AkJoI0ABgTf39/VVVVer6448/ttvt040sKytbv369iASDwcrKSjZyAMDMNH4oAQAAgH+PFWgAAADAAAI0AAAAYMCcZE8AAGAuly9fHh4eNvQRTdMeeuihWzQfADAb9kADAP5m8+bNX3zxhaGP2O32kZGRWzQfADAbAjQA4G86Ojp6e3sNfcRms61bt+4WzQcAzIYADQAAABjAQ4QAAACAAQRoAAAAwAACNAAAAGAAARoAAAAwgAANAAAAGECABgAAAAwgQAMAAAAGEKABAAAAAwjQAAAAgAEEaAAAAMAAAjQAAABgAAEaAAAAMIAADQAAABhAgAYAAAAM+AuTU5OqyTval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378" y="4029483"/>
            <a:ext cx="4942793" cy="2755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44859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0" y="176440"/>
            <a:ext cx="12192000" cy="708932"/>
          </a:xfrm>
        </p:spPr>
        <p:txBody>
          <a:bodyPr>
            <a:normAutofit/>
          </a:bodyPr>
          <a:lstStyle/>
          <a:p>
            <a:pPr algn="ctr"/>
            <a:r>
              <a:rPr lang="es-CR" dirty="0"/>
              <a:t>Componentes principales: interpretación geométrica</a:t>
            </a:r>
          </a:p>
        </p:txBody>
      </p:sp>
      <mc:AlternateContent xmlns:mc="http://schemas.openxmlformats.org/markup-compatibility/2006" xmlns:a14="http://schemas.microsoft.com/office/drawing/2010/main">
        <mc:Choice Requires="a14">
          <p:sp>
            <p:nvSpPr>
              <p:cNvPr id="7" name="2 Marcador de contenido"/>
              <p:cNvSpPr>
                <a:spLocks noGrp="1"/>
              </p:cNvSpPr>
              <p:nvPr>
                <p:ph idx="1"/>
              </p:nvPr>
            </p:nvSpPr>
            <p:spPr>
              <a:xfrm>
                <a:off x="101600" y="1219200"/>
                <a:ext cx="11988799" cy="5123543"/>
              </a:xfrm>
            </p:spPr>
            <p:txBody>
              <a:bodyPr>
                <a:normAutofit/>
              </a:bodyPr>
              <a:lstStyle/>
              <a:p>
                <a:pPr marL="0" indent="0" algn="just">
                  <a:buNone/>
                </a:pPr>
                <a:r>
                  <a:rPr lang="es-CR" sz="2400" dirty="0"/>
                  <a:t>El segundo componente (</a:t>
                </a:r>
                <a14:m>
                  <m:oMath xmlns:m="http://schemas.openxmlformats.org/officeDocument/2006/math">
                    <m:sSub>
                      <m:sSubPr>
                        <m:ctrlPr>
                          <a:rPr lang="es-CR" sz="2400" b="1" i="1">
                            <a:latin typeface="Cambria Math" panose="02040503050406030204" pitchFamily="18" charset="0"/>
                          </a:rPr>
                        </m:ctrlPr>
                      </m:sSubPr>
                      <m:e>
                        <m:r>
                          <a:rPr lang="es-CR" sz="2400" b="1" i="1">
                            <a:latin typeface="Cambria Math"/>
                          </a:rPr>
                          <m:t>𝒁</m:t>
                        </m:r>
                      </m:e>
                      <m:sub>
                        <m:r>
                          <a:rPr lang="es-CR" sz="2400" b="1" i="1" smtClean="0">
                            <a:latin typeface="Cambria Math"/>
                          </a:rPr>
                          <m:t>𝟐</m:t>
                        </m:r>
                      </m:sub>
                    </m:sSub>
                  </m:oMath>
                </a14:m>
                <a:r>
                  <a:rPr lang="es-CR" sz="2400" dirty="0"/>
                  <a:t>) sigue la segunda dirección en la que los datos muestran mayor varianza y que no está correlacionada con la primera componente. La condición de no correlación entre componentes principales equivale a decir que sus direcciones son perpendiculares/ortogonales. Los componentes son ortogonales entre ellos en el PCA.</a:t>
                </a:r>
              </a:p>
            </p:txBody>
          </p:sp>
        </mc:Choice>
        <mc:Fallback xmlns="">
          <p:sp>
            <p:nvSpPr>
              <p:cNvPr id="7" name="2 Marcador de contenido"/>
              <p:cNvSpPr>
                <a:spLocks noGrp="1" noRot="1" noChangeAspect="1" noMove="1" noResize="1" noEditPoints="1" noAdjustHandles="1" noChangeArrowheads="1" noChangeShapeType="1" noTextEdit="1"/>
              </p:cNvSpPr>
              <p:nvPr>
                <p:ph idx="1"/>
              </p:nvPr>
            </p:nvSpPr>
            <p:spPr>
              <a:xfrm>
                <a:off x="101600" y="1219200"/>
                <a:ext cx="11988799" cy="5123543"/>
              </a:xfrm>
              <a:blipFill rotWithShape="1">
                <a:blip r:embed="rId2"/>
                <a:stretch>
                  <a:fillRect l="-814" t="-1667" r="-763"/>
                </a:stretch>
              </a:blipFill>
            </p:spPr>
            <p:txBody>
              <a:bodyPr/>
              <a:lstStyle/>
              <a:p>
                <a:r>
                  <a:rPr lang="es-CR">
                    <a:noFill/>
                  </a:rPr>
                  <a:t> </a:t>
                </a:r>
              </a:p>
            </p:txBody>
          </p:sp>
        </mc:Fallback>
      </mc:AlternateContent>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506" y="2965145"/>
            <a:ext cx="6374721" cy="3773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8558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914405"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914405"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639962"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Componentes Principales</a:t>
            </a:r>
          </a:p>
        </p:txBody>
      </p:sp>
      <p:sp>
        <p:nvSpPr>
          <p:cNvPr id="10" name="9 Rectángulo redondeado"/>
          <p:cNvSpPr/>
          <p:nvPr/>
        </p:nvSpPr>
        <p:spPr>
          <a:xfrm>
            <a:off x="8839200"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Proyecciones</a:t>
            </a:r>
          </a:p>
        </p:txBody>
      </p:sp>
      <p:sp>
        <p:nvSpPr>
          <p:cNvPr id="11" name="10 Elipse"/>
          <p:cNvSpPr/>
          <p:nvPr/>
        </p:nvSpPr>
        <p:spPr>
          <a:xfrm>
            <a:off x="7305383"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7305383"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639962"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Varianza explicada</a:t>
            </a:r>
          </a:p>
        </p:txBody>
      </p:sp>
      <p:sp>
        <p:nvSpPr>
          <p:cNvPr id="14" name="13 Rectángulo redondeado"/>
          <p:cNvSpPr/>
          <p:nvPr/>
        </p:nvSpPr>
        <p:spPr>
          <a:xfrm>
            <a:off x="8839200"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
        <p:nvSpPr>
          <p:cNvPr id="15" name="14 Elipse"/>
          <p:cNvSpPr/>
          <p:nvPr/>
        </p:nvSpPr>
        <p:spPr>
          <a:xfrm>
            <a:off x="7305383" y="5336459"/>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8839200" y="5397909"/>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Otros elementos de análisis</a:t>
            </a:r>
          </a:p>
        </p:txBody>
      </p:sp>
    </p:spTree>
    <p:extLst>
      <p:ext uri="{BB962C8B-B14F-4D97-AF65-F5344CB8AC3E}">
        <p14:creationId xmlns:p14="http://schemas.microsoft.com/office/powerpoint/2010/main" val="188179999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97654" y="1159800"/>
                <a:ext cx="12029243" cy="5613862"/>
              </a:xfrm>
            </p:spPr>
            <p:txBody>
              <a:bodyPr>
                <a:normAutofit fontScale="92500" lnSpcReduction="10000"/>
              </a:bodyPr>
              <a:lstStyle/>
              <a:p>
                <a:pPr marL="0" indent="0" algn="just">
                  <a:buNone/>
                </a:pPr>
                <a:r>
                  <a:rPr lang="es-CR" sz="2400" dirty="0"/>
                  <a:t>Cada componente principal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𝑍</m:t>
                        </m:r>
                      </m:e>
                      <m:sub>
                        <m:r>
                          <a:rPr lang="es-CR" sz="2400" b="0" i="1" smtClean="0">
                            <a:latin typeface="Cambria Math" panose="02040503050406030204" pitchFamily="18" charset="0"/>
                          </a:rPr>
                          <m:t>𝑖</m:t>
                        </m:r>
                      </m:sub>
                    </m:sSub>
                  </m:oMath>
                </a14:m>
                <a:r>
                  <a:rPr lang="es-CR" sz="2400" dirty="0"/>
                  <a:t>) se obtiene por combinación lineal de las variables. Se puede entender como nuevas variables obtenidas al combinar de una determinada forma las variables originales. El primer componente principal de un grupo de variables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2</m:t>
                        </m:r>
                      </m:sub>
                    </m:sSub>
                    <m:r>
                      <a:rPr lang="es-CR" sz="2400" b="0" i="1" smtClean="0">
                        <a:latin typeface="Cambria Math" panose="02040503050406030204" pitchFamily="18" charset="0"/>
                      </a:rPr>
                      <m:t>,…,</m:t>
                    </m:r>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𝑝</m:t>
                        </m:r>
                      </m:sub>
                    </m:sSub>
                  </m:oMath>
                </a14:m>
                <a:r>
                  <a:rPr lang="es-CR" sz="2400" dirty="0"/>
                  <a:t>) es la combinación lineal normalizada de dichas variables que tiene mayor variancia:</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𝑍</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m:t>
                          </m:r>
                        </m:e>
                        <m:sub>
                          <m:r>
                            <a:rPr lang="es-CR" sz="2400" b="0" i="1" smtClean="0">
                              <a:latin typeface="Cambria Math" panose="02040503050406030204" pitchFamily="18" charset="0"/>
                              <a:ea typeface="Cambria Math" panose="02040503050406030204" pitchFamily="18" charset="0"/>
                            </a:rPr>
                            <m:t>11</m:t>
                          </m:r>
                        </m:sub>
                      </m:sSub>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𝑋</m:t>
                          </m:r>
                        </m:e>
                        <m:sub>
                          <m:r>
                            <a:rPr lang="es-CR" sz="2400" b="0" i="1" smtClean="0">
                              <a:latin typeface="Cambria Math" panose="02040503050406030204" pitchFamily="18" charset="0"/>
                              <a:ea typeface="Cambria Math" panose="02040503050406030204" pitchFamily="18" charset="0"/>
                            </a:rPr>
                            <m:t>1</m:t>
                          </m:r>
                        </m:sub>
                      </m:sSub>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m:t>
                          </m:r>
                        </m:e>
                        <m:sub>
                          <m:r>
                            <a:rPr lang="es-CR" sz="2400" b="0" i="1" smtClean="0">
                              <a:latin typeface="Cambria Math" panose="02040503050406030204" pitchFamily="18" charset="0"/>
                              <a:ea typeface="Cambria Math" panose="02040503050406030204" pitchFamily="18" charset="0"/>
                            </a:rPr>
                            <m:t>2</m:t>
                          </m:r>
                          <m:r>
                            <a:rPr lang="es-CR" sz="2400" i="1">
                              <a:latin typeface="Cambria Math" panose="02040503050406030204" pitchFamily="18" charset="0"/>
                              <a:ea typeface="Cambria Math" panose="02040503050406030204" pitchFamily="18" charset="0"/>
                            </a:rPr>
                            <m:t>1</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𝑋</m:t>
                          </m:r>
                        </m:e>
                        <m:sub>
                          <m:r>
                            <a:rPr lang="es-CR" sz="2400" b="0" i="1" smtClean="0">
                              <a:latin typeface="Cambria Math" panose="02040503050406030204" pitchFamily="18" charset="0"/>
                              <a:ea typeface="Cambria Math" panose="02040503050406030204" pitchFamily="18" charset="0"/>
                            </a:rPr>
                            <m:t>2</m:t>
                          </m:r>
                        </m:sub>
                      </m:sSub>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m:t>
                          </m:r>
                        </m:e>
                        <m:sub>
                          <m:r>
                            <a:rPr lang="es-CR" sz="2400" b="0" i="1" smtClean="0">
                              <a:latin typeface="Cambria Math" panose="02040503050406030204" pitchFamily="18" charset="0"/>
                              <a:ea typeface="Cambria Math" panose="02040503050406030204" pitchFamily="18" charset="0"/>
                            </a:rPr>
                            <m:t>𝑝</m:t>
                          </m:r>
                          <m:r>
                            <a:rPr lang="es-CR" sz="2400" i="1">
                              <a:latin typeface="Cambria Math" panose="02040503050406030204" pitchFamily="18" charset="0"/>
                              <a:ea typeface="Cambria Math" panose="02040503050406030204" pitchFamily="18" charset="0"/>
                            </a:rPr>
                            <m:t>1</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𝑋</m:t>
                          </m:r>
                        </m:e>
                        <m:sub>
                          <m:r>
                            <a:rPr lang="es-CR" sz="2400" b="0" i="1" smtClean="0">
                              <a:latin typeface="Cambria Math" panose="02040503050406030204" pitchFamily="18" charset="0"/>
                              <a:ea typeface="Cambria Math" panose="02040503050406030204" pitchFamily="18" charset="0"/>
                            </a:rPr>
                            <m:t>𝑝</m:t>
                          </m:r>
                        </m:sub>
                      </m:sSub>
                    </m:oMath>
                  </m:oMathPara>
                </a14:m>
                <a:endParaRPr lang="es-CR" sz="2400" dirty="0"/>
              </a:p>
              <a:p>
                <a:pPr marL="0" indent="0">
                  <a:buNone/>
                </a:pPr>
                <a:br>
                  <a:rPr lang="es-CR" sz="2400" dirty="0"/>
                </a:br>
                <a:r>
                  <a:rPr lang="es-CR" sz="2400" dirty="0"/>
                  <a:t>Que la combinación lineal sea normalizada implica que:</a:t>
                </a:r>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nary>
                        <m:naryPr>
                          <m:chr m:val="∑"/>
                          <m:ctrlPr>
                            <a:rPr lang="es-CR" sz="2400" i="1" smtClean="0">
                              <a:latin typeface="Cambria Math" panose="02040503050406030204" pitchFamily="18" charset="0"/>
                            </a:rPr>
                          </m:ctrlPr>
                        </m:naryPr>
                        <m:sub>
                          <m:r>
                            <m:rPr>
                              <m:brk m:alnAt="23"/>
                            </m:rPr>
                            <a:rPr lang="es-CR" sz="2400" b="0" i="1" smtClean="0">
                              <a:latin typeface="Cambria Math" panose="02040503050406030204" pitchFamily="18" charset="0"/>
                            </a:rPr>
                            <m:t>𝑗</m:t>
                          </m:r>
                          <m:r>
                            <a:rPr lang="es-CR" sz="2400" b="0" i="1" smtClean="0">
                              <a:latin typeface="Cambria Math" panose="02040503050406030204" pitchFamily="18" charset="0"/>
                            </a:rPr>
                            <m:t>=1</m:t>
                          </m:r>
                        </m:sub>
                        <m:sup>
                          <m:r>
                            <a:rPr lang="es-CR" sz="2400" b="0" i="1" smtClean="0">
                              <a:latin typeface="Cambria Math" panose="02040503050406030204" pitchFamily="18" charset="0"/>
                            </a:rPr>
                            <m:t>𝑝</m:t>
                          </m:r>
                        </m:sup>
                        <m:e>
                          <m:sSubSup>
                            <m:sSubSupPr>
                              <m:ctrlPr>
                                <a:rPr lang="es-CR" sz="2400" i="1" smtClean="0">
                                  <a:latin typeface="Cambria Math" panose="02040503050406030204" pitchFamily="18" charset="0"/>
                                </a:rPr>
                              </m:ctrlPr>
                            </m:sSubSupPr>
                            <m:e>
                              <m:r>
                                <a:rPr lang="es-CR" sz="2400" i="1" smtClean="0">
                                  <a:latin typeface="Cambria Math" panose="02040503050406030204" pitchFamily="18" charset="0"/>
                                  <a:ea typeface="Cambria Math" panose="02040503050406030204" pitchFamily="18" charset="0"/>
                                </a:rPr>
                                <m:t>∅</m:t>
                              </m:r>
                            </m:e>
                            <m:sub>
                              <m:r>
                                <a:rPr lang="es-CR" sz="2400" b="0" i="1" smtClean="0">
                                  <a:latin typeface="Cambria Math" panose="02040503050406030204" pitchFamily="18" charset="0"/>
                                </a:rPr>
                                <m:t>𝑗</m:t>
                              </m:r>
                              <m:r>
                                <a:rPr lang="es-CR" sz="2400" b="0" i="1" smtClean="0">
                                  <a:latin typeface="Cambria Math" panose="02040503050406030204" pitchFamily="18" charset="0"/>
                                </a:rPr>
                                <m:t>1</m:t>
                              </m:r>
                            </m:sub>
                            <m:sup>
                              <m:r>
                                <a:rPr lang="es-CR" sz="2400" b="0" i="1" smtClean="0">
                                  <a:latin typeface="Cambria Math" panose="02040503050406030204" pitchFamily="18" charset="0"/>
                                </a:rPr>
                                <m:t>2</m:t>
                              </m:r>
                            </m:sup>
                          </m:sSubSup>
                          <m:r>
                            <a:rPr lang="es-CR" sz="2400" b="0" i="1" smtClean="0">
                              <a:latin typeface="Cambria Math" panose="02040503050406030204" pitchFamily="18" charset="0"/>
                            </a:rPr>
                            <m:t>=1</m:t>
                          </m:r>
                        </m:e>
                      </m:nary>
                    </m:oMath>
                  </m:oMathPara>
                </a14:m>
                <a:endParaRPr lang="es-CR" sz="2400" dirty="0"/>
              </a:p>
              <a:p>
                <a:pPr marL="0" indent="0">
                  <a:buNone/>
                </a:pPr>
                <a:endParaRPr lang="es-CR" sz="2400" dirty="0"/>
              </a:p>
              <a:p>
                <a:pPr marL="0" indent="0" algn="just">
                  <a:buNone/>
                </a:pPr>
                <a:r>
                  <a:rPr lang="es-CR" sz="2400" dirty="0"/>
                  <a:t>Los términos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m:t>
                        </m:r>
                      </m:e>
                      <m:sub>
                        <m:r>
                          <a:rPr lang="es-CR" sz="2400" i="1">
                            <a:latin typeface="Cambria Math" panose="02040503050406030204" pitchFamily="18" charset="0"/>
                            <a:ea typeface="Cambria Math" panose="02040503050406030204" pitchFamily="18" charset="0"/>
                          </a:rPr>
                          <m:t>11</m:t>
                        </m:r>
                      </m:sub>
                    </m:sSub>
                    <m:r>
                      <a:rPr lang="es-CR" sz="2400" b="0" i="1" smtClean="0">
                        <a:latin typeface="Cambria Math" panose="02040503050406030204" pitchFamily="18" charset="0"/>
                        <a:ea typeface="Cambria Math" panose="02040503050406030204" pitchFamily="18" charset="0"/>
                      </a:rPr>
                      <m:t>,…,</m:t>
                    </m:r>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m:t>
                        </m:r>
                      </m:e>
                      <m:sub>
                        <m:r>
                          <a:rPr lang="es-CR" sz="2400" i="1">
                            <a:latin typeface="Cambria Math" panose="02040503050406030204" pitchFamily="18" charset="0"/>
                            <a:ea typeface="Cambria Math" panose="02040503050406030204" pitchFamily="18" charset="0"/>
                          </a:rPr>
                          <m:t>𝑝</m:t>
                        </m:r>
                        <m:r>
                          <a:rPr lang="es-CR" sz="2400" i="1">
                            <a:latin typeface="Cambria Math" panose="02040503050406030204" pitchFamily="18" charset="0"/>
                            <a:ea typeface="Cambria Math" panose="02040503050406030204" pitchFamily="18" charset="0"/>
                          </a:rPr>
                          <m:t>1</m:t>
                        </m:r>
                      </m:sub>
                    </m:sSub>
                  </m:oMath>
                </a14:m>
                <a:r>
                  <a:rPr lang="es-CR" sz="2400" dirty="0"/>
                  <a:t> reciben el nombre de cargas o </a:t>
                </a:r>
                <a:r>
                  <a:rPr lang="es-CR" sz="2400" dirty="0" err="1"/>
                  <a:t>loadings</a:t>
                </a:r>
                <a:r>
                  <a:rPr lang="es-CR" sz="2400" dirty="0"/>
                  <a:t> y</a:t>
                </a:r>
                <a:r>
                  <a:rPr lang="es-ES" sz="2400" dirty="0"/>
                  <a:t> son los que definen a la componente.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m:t>
                        </m:r>
                      </m:e>
                      <m:sub>
                        <m:r>
                          <a:rPr lang="es-CR" sz="2400" i="1">
                            <a:latin typeface="Cambria Math" panose="02040503050406030204" pitchFamily="18" charset="0"/>
                            <a:ea typeface="Cambria Math" panose="02040503050406030204" pitchFamily="18" charset="0"/>
                          </a:rPr>
                          <m:t>11</m:t>
                        </m:r>
                      </m:sub>
                    </m:sSub>
                  </m:oMath>
                </a14:m>
                <a:r>
                  <a:rPr lang="es-ES" sz="2400" dirty="0"/>
                  <a:t>es el </a:t>
                </a:r>
                <a:r>
                  <a:rPr lang="es-ES" sz="2400" i="1" dirty="0" err="1"/>
                  <a:t>loading</a:t>
                </a:r>
                <a:r>
                  <a:rPr lang="es-ES" sz="2400" dirty="0"/>
                  <a:t> de la variable </a:t>
                </a:r>
                <a14:m>
                  <m:oMath xmlns:m="http://schemas.openxmlformats.org/officeDocument/2006/math">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𝑋</m:t>
                        </m:r>
                      </m:e>
                      <m:sub>
                        <m:r>
                          <a:rPr lang="es-CR" sz="2400" i="1">
                            <a:latin typeface="Cambria Math" panose="02040503050406030204" pitchFamily="18" charset="0"/>
                            <a:ea typeface="Cambria Math" panose="02040503050406030204" pitchFamily="18" charset="0"/>
                          </a:rPr>
                          <m:t>1</m:t>
                        </m:r>
                      </m:sub>
                    </m:sSub>
                  </m:oMath>
                </a14:m>
                <a:r>
                  <a:rPr lang="es-CR" sz="2400" dirty="0"/>
                  <a:t> </a:t>
                </a:r>
                <a:r>
                  <a:rPr lang="es-ES" sz="2400" dirty="0"/>
                  <a:t>del primera componente principal. Los </a:t>
                </a:r>
                <a:r>
                  <a:rPr lang="es-ES" sz="2400" i="1" dirty="0" err="1"/>
                  <a:t>loadings</a:t>
                </a:r>
                <a:r>
                  <a:rPr lang="es-ES" sz="2400" dirty="0"/>
                  <a:t> pueden interpretarse como el </a:t>
                </a:r>
                <a:r>
                  <a:rPr lang="es-ES" sz="2400" i="1" dirty="0"/>
                  <a:t>peso</a:t>
                </a:r>
                <a:r>
                  <a:rPr lang="es-ES" sz="2400" dirty="0"/>
                  <a:t> / </a:t>
                </a:r>
                <a:r>
                  <a:rPr lang="es-ES" sz="2400" i="1" dirty="0"/>
                  <a:t>importancia</a:t>
                </a:r>
                <a:r>
                  <a:rPr lang="es-ES" sz="2400" dirty="0"/>
                  <a:t> / </a:t>
                </a:r>
                <a:r>
                  <a:rPr lang="es-ES" sz="2400" i="1" dirty="0"/>
                  <a:t>ponderación</a:t>
                </a:r>
                <a:r>
                  <a:rPr lang="es-ES" sz="2400" dirty="0"/>
                  <a:t> que tiene cada variable en cada componente y, por lo tanto, ayudan a conocer que tipo de información recoge cada una de las componentes.</a:t>
                </a:r>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97654" y="1159800"/>
                <a:ext cx="12029243" cy="5613862"/>
              </a:xfrm>
              <a:blipFill>
                <a:blip r:embed="rId2"/>
                <a:stretch>
                  <a:fillRect l="-659" t="-1737" r="-659"/>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2A587263-E09C-4762-B1D6-D61CCB5DCF64}"/>
              </a:ext>
            </a:extLst>
          </p:cNvPr>
          <p:cNvSpPr>
            <a:spLocks noGrp="1"/>
          </p:cNvSpPr>
          <p:nvPr>
            <p:ph type="title"/>
          </p:nvPr>
        </p:nvSpPr>
        <p:spPr>
          <a:xfrm>
            <a:off x="0" y="176440"/>
            <a:ext cx="12192000" cy="708932"/>
          </a:xfrm>
        </p:spPr>
        <p:txBody>
          <a:bodyPr>
            <a:normAutofit/>
          </a:bodyPr>
          <a:lstStyle/>
          <a:p>
            <a:pPr algn="ctr"/>
            <a:r>
              <a:rPr lang="es-CR" dirty="0"/>
              <a:t>Componentes principales: cálculo</a:t>
            </a:r>
          </a:p>
        </p:txBody>
      </p:sp>
    </p:spTree>
    <p:extLst>
      <p:ext uri="{BB962C8B-B14F-4D97-AF65-F5344CB8AC3E}">
        <p14:creationId xmlns:p14="http://schemas.microsoft.com/office/powerpoint/2010/main" val="92295189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EBE1DB01-2C64-401C-B1C3-8B5307465541}"/>
              </a:ext>
            </a:extLst>
          </p:cNvPr>
          <p:cNvSpPr>
            <a:spLocks noGrp="1"/>
          </p:cNvSpPr>
          <p:nvPr>
            <p:ph type="title"/>
          </p:nvPr>
        </p:nvSpPr>
        <p:spPr>
          <a:xfrm>
            <a:off x="0" y="176440"/>
            <a:ext cx="12192000" cy="708932"/>
          </a:xfrm>
        </p:spPr>
        <p:txBody>
          <a:bodyPr>
            <a:normAutofit/>
          </a:bodyPr>
          <a:lstStyle/>
          <a:p>
            <a:pPr algn="ctr"/>
            <a:r>
              <a:rPr lang="es-CR" dirty="0"/>
              <a:t>Componentes principales: cálculo</a:t>
            </a:r>
          </a:p>
        </p:txBody>
      </p:sp>
      <mc:AlternateContent xmlns:mc="http://schemas.openxmlformats.org/markup-compatibility/2006" xmlns:a14="http://schemas.microsoft.com/office/drawing/2010/main">
        <mc:Choice Requires="a14">
          <p:sp>
            <p:nvSpPr>
              <p:cNvPr id="5" name="2 Marcador de contenido">
                <a:extLst>
                  <a:ext uri="{FF2B5EF4-FFF2-40B4-BE49-F238E27FC236}">
                    <a16:creationId xmlns:a16="http://schemas.microsoft.com/office/drawing/2014/main" id="{1AECFD4F-339D-4F46-AD9A-355AC027E190}"/>
                  </a:ext>
                </a:extLst>
              </p:cNvPr>
              <p:cNvSpPr>
                <a:spLocks noGrp="1"/>
              </p:cNvSpPr>
              <p:nvPr>
                <p:ph idx="1"/>
              </p:nvPr>
            </p:nvSpPr>
            <p:spPr>
              <a:xfrm>
                <a:off x="97654" y="1159800"/>
                <a:ext cx="12029243" cy="5613862"/>
              </a:xfrm>
            </p:spPr>
            <p:txBody>
              <a:bodyPr>
                <a:noAutofit/>
              </a:bodyPr>
              <a:lstStyle/>
              <a:p>
                <a:pPr marL="0" indent="0" algn="just">
                  <a:buNone/>
                </a:pPr>
                <a:r>
                  <a:rPr lang="es-CR" sz="2200" dirty="0"/>
                  <a:t>Dado un set de datos </a:t>
                </a:r>
                <a14:m>
                  <m:oMath xmlns:m="http://schemas.openxmlformats.org/officeDocument/2006/math">
                    <m:r>
                      <a:rPr lang="es-CR" sz="2200" i="1" dirty="0" smtClean="0">
                        <a:latin typeface="Cambria Math" panose="02040503050406030204" pitchFamily="18" charset="0"/>
                      </a:rPr>
                      <m:t>𝑋</m:t>
                    </m:r>
                  </m:oMath>
                </a14:m>
                <a:r>
                  <a:rPr lang="es-CR" sz="2200" dirty="0"/>
                  <a:t> con </a:t>
                </a:r>
                <a:r>
                  <a:rPr lang="es-ES" sz="2200" i="1" dirty="0"/>
                  <a:t>n</a:t>
                </a:r>
                <a:r>
                  <a:rPr lang="es-ES" sz="2200" dirty="0"/>
                  <a:t> observaciones y </a:t>
                </a:r>
                <a:r>
                  <a:rPr lang="es-ES" sz="2200" i="1" dirty="0"/>
                  <a:t>p</a:t>
                </a:r>
                <a:r>
                  <a:rPr lang="es-ES" sz="2200" dirty="0"/>
                  <a:t> variables, el proceso a seguir para calcular la primera componente principal es:</a:t>
                </a:r>
              </a:p>
              <a:p>
                <a:pPr marL="0" indent="0" algn="just">
                  <a:buNone/>
                </a:pPr>
                <a:endParaRPr lang="es-ES" sz="2200" dirty="0"/>
              </a:p>
              <a:p>
                <a:pPr algn="just"/>
                <a:r>
                  <a:rPr lang="es-ES" sz="2200" dirty="0"/>
                  <a:t>Centralización de las variables: se resta a cada valor la media de la variable a la que pertenece. Con esto se consigue que todas las variables tengan media cero.</a:t>
                </a:r>
              </a:p>
              <a:p>
                <a:pPr algn="just"/>
                <a:r>
                  <a:rPr lang="es-ES" sz="2200" dirty="0"/>
                  <a:t>Se resuelve un problema de optimización para encontrar el valor de los </a:t>
                </a:r>
                <a:r>
                  <a:rPr lang="es-ES" sz="2200" i="1" dirty="0" err="1"/>
                  <a:t>loadings</a:t>
                </a:r>
                <a:r>
                  <a:rPr lang="es-ES" sz="2200" dirty="0"/>
                  <a:t> con los que se maximiza la varianza. Una forma de resolver esta optimización es mediante el cálculo de </a:t>
                </a:r>
                <a:r>
                  <a:rPr lang="es-ES" sz="2200" i="1" dirty="0" err="1"/>
                  <a:t>eigenvector-eigenvalue</a:t>
                </a:r>
                <a:r>
                  <a:rPr lang="es-ES" sz="2200" dirty="0"/>
                  <a:t> de la matriz de covarianzas.</a:t>
                </a:r>
              </a:p>
              <a:p>
                <a:pPr marL="0" indent="0" algn="just">
                  <a:buNone/>
                </a:pPr>
                <a:endParaRPr lang="es-ES" sz="2200" dirty="0"/>
              </a:p>
              <a:p>
                <a:pPr marL="0" indent="0" algn="just">
                  <a:buNone/>
                </a:pPr>
                <a:r>
                  <a:rPr lang="es-ES" sz="2200" dirty="0"/>
                  <a:t>Una vez calculada la primera componente (</a:t>
                </a:r>
                <a14:m>
                  <m:oMath xmlns:m="http://schemas.openxmlformats.org/officeDocument/2006/math">
                    <m:sSub>
                      <m:sSubPr>
                        <m:ctrlPr>
                          <a:rPr lang="es-CR" sz="2200" b="0" i="1" dirty="0" smtClean="0">
                            <a:latin typeface="Cambria Math" panose="02040503050406030204" pitchFamily="18" charset="0"/>
                          </a:rPr>
                        </m:ctrlPr>
                      </m:sSubPr>
                      <m:e>
                        <m:r>
                          <a:rPr lang="es-ES" sz="2200" i="1" dirty="0" smtClean="0">
                            <a:latin typeface="Cambria Math" panose="02040503050406030204" pitchFamily="18" charset="0"/>
                          </a:rPr>
                          <m:t>𝑍</m:t>
                        </m:r>
                      </m:e>
                      <m:sub>
                        <m:r>
                          <a:rPr lang="es-CR" sz="2200" b="0" i="1" dirty="0" smtClean="0">
                            <a:latin typeface="Cambria Math" panose="02040503050406030204" pitchFamily="18" charset="0"/>
                          </a:rPr>
                          <m:t>1</m:t>
                        </m:r>
                      </m:sub>
                    </m:sSub>
                  </m:oMath>
                </a14:m>
                <a:r>
                  <a:rPr lang="es-ES" sz="2200" dirty="0"/>
                  <a:t>) se </a:t>
                </a:r>
                <a:r>
                  <a:rPr lang="en-US" sz="2200" dirty="0" err="1"/>
                  <a:t>calcula</a:t>
                </a:r>
                <a:r>
                  <a:rPr lang="en-US" sz="2200" dirty="0"/>
                  <a:t> el </a:t>
                </a:r>
                <a:r>
                  <a:rPr lang="en-US" sz="2200" dirty="0" err="1"/>
                  <a:t>segundo</a:t>
                </a:r>
                <a:r>
                  <a:rPr lang="en-US" sz="2200" dirty="0"/>
                  <a:t> </a:t>
                </a:r>
                <a:r>
                  <a:rPr lang="es-ES" sz="2200" dirty="0"/>
                  <a:t>(</a:t>
                </a:r>
                <a14:m>
                  <m:oMath xmlns:m="http://schemas.openxmlformats.org/officeDocument/2006/math">
                    <m:sSub>
                      <m:sSubPr>
                        <m:ctrlPr>
                          <a:rPr lang="es-CR" sz="2200" i="1" dirty="0">
                            <a:latin typeface="Cambria Math" panose="02040503050406030204" pitchFamily="18" charset="0"/>
                          </a:rPr>
                        </m:ctrlPr>
                      </m:sSubPr>
                      <m:e>
                        <m:r>
                          <a:rPr lang="es-ES" sz="2200" i="1" dirty="0">
                            <a:latin typeface="Cambria Math" panose="02040503050406030204" pitchFamily="18" charset="0"/>
                          </a:rPr>
                          <m:t>𝑍</m:t>
                        </m:r>
                      </m:e>
                      <m:sub>
                        <m:r>
                          <a:rPr lang="es-CR" sz="2200" b="0" i="1" dirty="0" smtClean="0">
                            <a:latin typeface="Cambria Math" panose="02040503050406030204" pitchFamily="18" charset="0"/>
                          </a:rPr>
                          <m:t>2</m:t>
                        </m:r>
                      </m:sub>
                    </m:sSub>
                  </m:oMath>
                </a14:m>
                <a:r>
                  <a:rPr lang="es-ES" sz="2200" dirty="0"/>
                  <a:t>) repitiendo el mismo proceso, pero añadiendo la condición de que la combinación lineal no pude estar correlacionada con el primer componente. Esto equivale a decir que </a:t>
                </a:r>
                <a14:m>
                  <m:oMath xmlns:m="http://schemas.openxmlformats.org/officeDocument/2006/math">
                    <m:sSub>
                      <m:sSubPr>
                        <m:ctrlPr>
                          <a:rPr lang="es-CR" sz="2200" i="1" dirty="0">
                            <a:latin typeface="Cambria Math" panose="02040503050406030204" pitchFamily="18" charset="0"/>
                          </a:rPr>
                        </m:ctrlPr>
                      </m:sSubPr>
                      <m:e>
                        <m:r>
                          <a:rPr lang="es-ES" sz="2200" i="1" dirty="0">
                            <a:latin typeface="Cambria Math" panose="02040503050406030204" pitchFamily="18" charset="0"/>
                          </a:rPr>
                          <m:t>𝑍</m:t>
                        </m:r>
                      </m:e>
                      <m:sub>
                        <m:r>
                          <a:rPr lang="es-CR" sz="2200" i="1" dirty="0">
                            <a:latin typeface="Cambria Math" panose="02040503050406030204" pitchFamily="18" charset="0"/>
                          </a:rPr>
                          <m:t>1</m:t>
                        </m:r>
                      </m:sub>
                    </m:sSub>
                  </m:oMath>
                </a14:m>
                <a:r>
                  <a:rPr lang="es-CR" sz="2200" dirty="0"/>
                  <a:t> y </a:t>
                </a:r>
                <a14:m>
                  <m:oMath xmlns:m="http://schemas.openxmlformats.org/officeDocument/2006/math">
                    <m:sSub>
                      <m:sSubPr>
                        <m:ctrlPr>
                          <a:rPr lang="es-CR" sz="2200" i="1" dirty="0">
                            <a:latin typeface="Cambria Math" panose="02040503050406030204" pitchFamily="18" charset="0"/>
                          </a:rPr>
                        </m:ctrlPr>
                      </m:sSubPr>
                      <m:e>
                        <m:r>
                          <a:rPr lang="es-ES" sz="2200" i="1" dirty="0">
                            <a:latin typeface="Cambria Math" panose="02040503050406030204" pitchFamily="18" charset="0"/>
                          </a:rPr>
                          <m:t>𝑍</m:t>
                        </m:r>
                      </m:e>
                      <m:sub>
                        <m:r>
                          <a:rPr lang="es-CR" sz="2200" i="1" dirty="0">
                            <a:latin typeface="Cambria Math" panose="02040503050406030204" pitchFamily="18" charset="0"/>
                          </a:rPr>
                          <m:t>2</m:t>
                        </m:r>
                      </m:sub>
                    </m:sSub>
                  </m:oMath>
                </a14:m>
                <a:r>
                  <a:rPr lang="es-ES" sz="2200" dirty="0"/>
                  <a:t> tienen que ser perpendiculares u ortogonales. El proceso se repite de forma iterativa hasta calcular todos las posibles componentes  (</a:t>
                </a:r>
                <a14:m>
                  <m:oMath xmlns:m="http://schemas.openxmlformats.org/officeDocument/2006/math">
                    <m:r>
                      <m:rPr>
                        <m:sty m:val="p"/>
                      </m:rPr>
                      <a:rPr lang="es-CR" sz="2200" b="0" i="0" smtClean="0">
                        <a:latin typeface="Cambria Math" panose="02040503050406030204" pitchFamily="18" charset="0"/>
                      </a:rPr>
                      <m:t>min</m:t>
                    </m:r>
                    <m:r>
                      <a:rPr lang="es-CR" sz="2200" b="0" i="1" smtClean="0">
                        <a:latin typeface="Cambria Math" panose="02040503050406030204" pitchFamily="18" charset="0"/>
                      </a:rPr>
                      <m:t>(</m:t>
                    </m:r>
                    <m:r>
                      <a:rPr lang="es-CR" sz="2200" b="0" i="1" smtClean="0">
                        <a:latin typeface="Cambria Math" panose="02040503050406030204" pitchFamily="18" charset="0"/>
                      </a:rPr>
                      <m:t>𝑛</m:t>
                    </m:r>
                    <m:r>
                      <a:rPr lang="es-CR" sz="2200" b="0" i="1" smtClean="0">
                        <a:latin typeface="Cambria Math" panose="02040503050406030204" pitchFamily="18" charset="0"/>
                      </a:rPr>
                      <m:t>−1,</m:t>
                    </m:r>
                    <m:r>
                      <a:rPr lang="es-CR" sz="2200" b="0" i="1" smtClean="0">
                        <a:latin typeface="Cambria Math" panose="02040503050406030204" pitchFamily="18" charset="0"/>
                      </a:rPr>
                      <m:t>𝑝</m:t>
                    </m:r>
                    <m:r>
                      <a:rPr lang="es-CR" sz="2200" b="0" i="1" smtClean="0">
                        <a:latin typeface="Cambria Math" panose="02040503050406030204" pitchFamily="18" charset="0"/>
                      </a:rPr>
                      <m:t>)</m:t>
                    </m:r>
                  </m:oMath>
                </a14:m>
                <a:r>
                  <a:rPr lang="es-ES" sz="2200" dirty="0"/>
                  <a:t>) o  hasta que se decida detener el proceso. El orden de importancia de los componentes viene dado por la magnitud del </a:t>
                </a:r>
                <a:r>
                  <a:rPr lang="es-ES" sz="2200" b="1" i="1" dirty="0" err="1"/>
                  <a:t>eigenvalue</a:t>
                </a:r>
                <a:r>
                  <a:rPr lang="es-ES" sz="2200" dirty="0"/>
                  <a:t> asociado a cada </a:t>
                </a:r>
                <a:r>
                  <a:rPr lang="es-ES" sz="2200" b="1" i="1" dirty="0" err="1"/>
                  <a:t>eigenvector</a:t>
                </a:r>
                <a:r>
                  <a:rPr lang="es-ES" sz="2200" dirty="0"/>
                  <a:t>. </a:t>
                </a:r>
                <a:endParaRPr lang="es-CR" sz="2200" dirty="0"/>
              </a:p>
            </p:txBody>
          </p:sp>
        </mc:Choice>
        <mc:Fallback xmlns="">
          <p:sp>
            <p:nvSpPr>
              <p:cNvPr id="5" name="2 Marcador de contenido">
                <a:extLst>
                  <a:ext uri="{FF2B5EF4-FFF2-40B4-BE49-F238E27FC236}">
                    <a16:creationId xmlns:a16="http://schemas.microsoft.com/office/drawing/2014/main" id="{1AECFD4F-339D-4F46-AD9A-355AC027E190}"/>
                  </a:ext>
                </a:extLst>
              </p:cNvPr>
              <p:cNvSpPr>
                <a:spLocks noGrp="1" noRot="1" noChangeAspect="1" noMove="1" noResize="1" noEditPoints="1" noAdjustHandles="1" noChangeArrowheads="1" noChangeShapeType="1" noTextEdit="1"/>
              </p:cNvSpPr>
              <p:nvPr>
                <p:ph idx="1"/>
              </p:nvPr>
            </p:nvSpPr>
            <p:spPr>
              <a:xfrm>
                <a:off x="97654" y="1159800"/>
                <a:ext cx="12029243" cy="5613862"/>
              </a:xfrm>
              <a:blipFill>
                <a:blip r:embed="rId2"/>
                <a:stretch>
                  <a:fillRect l="-659" t="-1194" r="-659"/>
                </a:stretch>
              </a:blipFill>
            </p:spPr>
            <p:txBody>
              <a:bodyPr/>
              <a:lstStyle/>
              <a:p>
                <a:r>
                  <a:rPr lang="en-US">
                    <a:noFill/>
                  </a:rPr>
                  <a:t> </a:t>
                </a:r>
              </a:p>
            </p:txBody>
          </p:sp>
        </mc:Fallback>
      </mc:AlternateContent>
    </p:spTree>
    <p:extLst>
      <p:ext uri="{BB962C8B-B14F-4D97-AF65-F5344CB8AC3E}">
        <p14:creationId xmlns:p14="http://schemas.microsoft.com/office/powerpoint/2010/main" val="278345454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A8B0FD-432F-45B3-BD7D-C58F9FE05A96}"/>
              </a:ext>
            </a:extLst>
          </p:cNvPr>
          <p:cNvSpPr>
            <a:spLocks noGrp="1"/>
          </p:cNvSpPr>
          <p:nvPr>
            <p:ph idx="1"/>
          </p:nvPr>
        </p:nvSpPr>
        <p:spPr>
          <a:xfrm>
            <a:off x="124287" y="1253330"/>
            <a:ext cx="8762261" cy="5428229"/>
          </a:xfrm>
        </p:spPr>
        <p:txBody>
          <a:bodyPr>
            <a:normAutofit/>
          </a:bodyPr>
          <a:lstStyle/>
          <a:p>
            <a:pPr algn="just"/>
            <a:r>
              <a:rPr lang="es-ES" sz="2400" dirty="0"/>
              <a:t>Escalado de las variables es estandarizar las variables. ¿Sabemos a qué nos referimos con esto?</a:t>
            </a:r>
          </a:p>
          <a:p>
            <a:pPr algn="just"/>
            <a:endParaRPr lang="es-ES" sz="2400" dirty="0"/>
          </a:p>
          <a:p>
            <a:pPr algn="just"/>
            <a:r>
              <a:rPr lang="es-ES" sz="2400" dirty="0"/>
              <a:t>El proceso de PCA identifica aquellas direcciones en las que la varianza es mayor. </a:t>
            </a:r>
          </a:p>
          <a:p>
            <a:pPr algn="just"/>
            <a:endParaRPr lang="es-ES" sz="2400" dirty="0"/>
          </a:p>
          <a:p>
            <a:pPr algn="just"/>
            <a:r>
              <a:rPr lang="es-ES" sz="2400" dirty="0"/>
              <a:t>Como la varianza de una variable se mide en su misma escala elevada al cuadrado, si antes de calcular los componentes no se estandarizan todas las variables para que tengan media 0 y desviación estándar 1, aquellas variables cuya escala sea mayor dominarán al resto. De ahí que sea recomendable estandarizar siempre los datos. </a:t>
            </a:r>
            <a:endParaRPr lang="en-US" sz="2400" dirty="0"/>
          </a:p>
        </p:txBody>
      </p:sp>
      <p:sp>
        <p:nvSpPr>
          <p:cNvPr id="4" name="1 Título">
            <a:extLst>
              <a:ext uri="{FF2B5EF4-FFF2-40B4-BE49-F238E27FC236}">
                <a16:creationId xmlns:a16="http://schemas.microsoft.com/office/drawing/2014/main" id="{DEB50DA2-2FA2-4D0B-A5C3-8D93AB2D3B90}"/>
              </a:ext>
            </a:extLst>
          </p:cNvPr>
          <p:cNvSpPr>
            <a:spLocks noGrp="1"/>
          </p:cNvSpPr>
          <p:nvPr>
            <p:ph type="title"/>
          </p:nvPr>
        </p:nvSpPr>
        <p:spPr>
          <a:xfrm>
            <a:off x="0" y="176440"/>
            <a:ext cx="12192000" cy="708932"/>
          </a:xfrm>
        </p:spPr>
        <p:txBody>
          <a:bodyPr>
            <a:normAutofit/>
          </a:bodyPr>
          <a:lstStyle/>
          <a:p>
            <a:pPr algn="ctr"/>
            <a:r>
              <a:rPr lang="es-CR" dirty="0"/>
              <a:t>Componentes principales: escalado de las variables</a:t>
            </a:r>
          </a:p>
        </p:txBody>
      </p:sp>
      <p:pic>
        <p:nvPicPr>
          <p:cNvPr id="14338" name="Picture 2" descr="Image result for math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6774" y="1533831"/>
            <a:ext cx="2094271" cy="209427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math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29159" y="4424520"/>
            <a:ext cx="2149500" cy="202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3016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7CBC8-CDC5-45DD-B1B3-C51F6B8B4F16}"/>
              </a:ext>
            </a:extLst>
          </p:cNvPr>
          <p:cNvSpPr>
            <a:spLocks noGrp="1"/>
          </p:cNvSpPr>
          <p:nvPr>
            <p:ph idx="1"/>
          </p:nvPr>
        </p:nvSpPr>
        <p:spPr>
          <a:xfrm>
            <a:off x="88777" y="1346230"/>
            <a:ext cx="9001957" cy="5361963"/>
          </a:xfrm>
        </p:spPr>
        <p:txBody>
          <a:bodyPr>
            <a:noAutofit/>
          </a:bodyPr>
          <a:lstStyle/>
          <a:p>
            <a:pPr algn="just"/>
            <a:r>
              <a:rPr lang="es-ES" sz="2400" dirty="0"/>
              <a:t>El proceso de PCA genera siempre los mismos componentes principales independientemente del software utilizado, es decir, el valor de los </a:t>
            </a:r>
            <a:r>
              <a:rPr lang="es-ES" sz="2400" i="1" dirty="0" err="1"/>
              <a:t>loadings</a:t>
            </a:r>
            <a:r>
              <a:rPr lang="es-ES" sz="2400" dirty="0"/>
              <a:t> resultantes es el mismo. La única diferencia que puede darse es que el signo de todos los </a:t>
            </a:r>
            <a:r>
              <a:rPr lang="es-ES" sz="2400" i="1" dirty="0" err="1"/>
              <a:t>loadings</a:t>
            </a:r>
            <a:r>
              <a:rPr lang="es-ES" sz="2400" dirty="0"/>
              <a:t> esté invertido.</a:t>
            </a:r>
          </a:p>
          <a:p>
            <a:pPr algn="just"/>
            <a:endParaRPr lang="es-ES" sz="2400" dirty="0"/>
          </a:p>
          <a:p>
            <a:pPr algn="just"/>
            <a:r>
              <a:rPr lang="es-ES" sz="2400" dirty="0"/>
              <a:t> Esto es así porque el vector de </a:t>
            </a:r>
            <a:r>
              <a:rPr lang="es-ES" sz="2400" i="1" dirty="0" err="1"/>
              <a:t>loadings</a:t>
            </a:r>
            <a:r>
              <a:rPr lang="es-ES" sz="2400" dirty="0"/>
              <a:t> determina la dirección del componente, y dicha dirección es la misma independientemente del signo (el componente sigue una línea que se extiende en ambas direcciones). </a:t>
            </a:r>
          </a:p>
          <a:p>
            <a:pPr algn="just"/>
            <a:endParaRPr lang="es-ES" sz="2400" dirty="0"/>
          </a:p>
          <a:p>
            <a:pPr algn="just"/>
            <a:r>
              <a:rPr lang="es-ES" sz="2400" dirty="0"/>
              <a:t>Del mismo modo, el valor específico de los componentes obtenidos para cada observación (</a:t>
            </a:r>
            <a:r>
              <a:rPr lang="es-ES" sz="2400" b="1" dirty="0"/>
              <a:t>PCS</a:t>
            </a:r>
            <a:r>
              <a:rPr lang="es-ES" sz="2400" dirty="0"/>
              <a:t>: </a:t>
            </a:r>
            <a:r>
              <a:rPr lang="es-ES" sz="2400" i="1" dirty="0"/>
              <a:t>principal </a:t>
            </a:r>
            <a:r>
              <a:rPr lang="es-ES" sz="2400" i="1" dirty="0" err="1"/>
              <a:t>component</a:t>
            </a:r>
            <a:r>
              <a:rPr lang="es-ES" sz="2400" i="1" dirty="0"/>
              <a:t> scores</a:t>
            </a:r>
            <a:r>
              <a:rPr lang="es-ES" sz="2400" dirty="0"/>
              <a:t>) es siempre el mismo, a excepción del signo. </a:t>
            </a:r>
            <a:endParaRPr lang="en-US" sz="2400" dirty="0"/>
          </a:p>
        </p:txBody>
      </p:sp>
      <p:sp>
        <p:nvSpPr>
          <p:cNvPr id="4" name="1 Título">
            <a:extLst>
              <a:ext uri="{FF2B5EF4-FFF2-40B4-BE49-F238E27FC236}">
                <a16:creationId xmlns:a16="http://schemas.microsoft.com/office/drawing/2014/main" id="{2EE27C14-073E-4708-84ED-483D532A19B7}"/>
              </a:ext>
            </a:extLst>
          </p:cNvPr>
          <p:cNvSpPr>
            <a:spLocks noGrp="1"/>
          </p:cNvSpPr>
          <p:nvPr>
            <p:ph type="title"/>
          </p:nvPr>
        </p:nvSpPr>
        <p:spPr>
          <a:xfrm>
            <a:off x="-26634" y="164554"/>
            <a:ext cx="12192000" cy="708932"/>
          </a:xfrm>
        </p:spPr>
        <p:txBody>
          <a:bodyPr>
            <a:normAutofit fontScale="90000"/>
          </a:bodyPr>
          <a:lstStyle/>
          <a:p>
            <a:pPr algn="ctr"/>
            <a:r>
              <a:rPr lang="es-CR" dirty="0"/>
              <a:t>Componentes principales: reproducibilidad de los componentes</a:t>
            </a:r>
          </a:p>
        </p:txBody>
      </p:sp>
      <p:sp>
        <p:nvSpPr>
          <p:cNvPr id="2" name="AutoShape 2" descr="Image result for loading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Image result for loading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Image result for loading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7" name="AutoShape 8" descr="Image result for loading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5370" name="Picture 10" descr="Image result for loading icon"/>
          <p:cNvPicPr>
            <a:picLocks noChangeAspect="1" noChangeArrowheads="1"/>
          </p:cNvPicPr>
          <p:nvPr/>
        </p:nvPicPr>
        <p:blipFill rotWithShape="1">
          <a:blip r:embed="rId2">
            <a:extLst>
              <a:ext uri="{28A0092B-C50C-407E-A947-70E740481C1C}">
                <a14:useLocalDpi xmlns:a14="http://schemas.microsoft.com/office/drawing/2010/main" val="0"/>
              </a:ext>
            </a:extLst>
          </a:blip>
          <a:srcRect l="14162" t="12760" r="11278" b="7735"/>
          <a:stretch/>
        </p:blipFill>
        <p:spPr bwMode="auto">
          <a:xfrm>
            <a:off x="9689690" y="1460089"/>
            <a:ext cx="2279626" cy="2359741"/>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0303" y="418844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624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5415E2-30AD-4DD1-9FDD-18671A7F8CAF}"/>
              </a:ext>
            </a:extLst>
          </p:cNvPr>
          <p:cNvSpPr>
            <a:spLocks noGrp="1"/>
          </p:cNvSpPr>
          <p:nvPr>
            <p:ph idx="1"/>
          </p:nvPr>
        </p:nvSpPr>
        <p:spPr>
          <a:xfrm>
            <a:off x="150920" y="1145219"/>
            <a:ext cx="9215022" cy="5536341"/>
          </a:xfrm>
        </p:spPr>
        <p:txBody>
          <a:bodyPr>
            <a:normAutofit lnSpcReduction="10000"/>
          </a:bodyPr>
          <a:lstStyle/>
          <a:p>
            <a:pPr algn="just"/>
            <a:r>
              <a:rPr lang="es-ES" sz="2400" dirty="0"/>
              <a:t>Al trabajar con varianzas, el método PCA es altamente sensible a los </a:t>
            </a:r>
            <a:r>
              <a:rPr lang="es-ES" sz="2400" i="1" dirty="0" err="1"/>
              <a:t>outliers</a:t>
            </a:r>
            <a:r>
              <a:rPr lang="es-ES" sz="2400" dirty="0"/>
              <a:t>, por lo que es altamente recomendable analizar si los hay... La detección de valores atípicos con respecto a una determinada dimensión es algo relativamente sencillo de hacer mediante comprobaciones gráficas.</a:t>
            </a:r>
          </a:p>
          <a:p>
            <a:pPr algn="just"/>
            <a:endParaRPr lang="es-ES" sz="2400" dirty="0"/>
          </a:p>
          <a:p>
            <a:pPr algn="just"/>
            <a:r>
              <a:rPr lang="es-ES" sz="2400" dirty="0"/>
              <a:t> Sin embargo, cuando se trata con múltiples dimensiones el proceso se complica. Por ejemplo, considérese un hombre que mide 2 metros y pesa 50 kg. Ninguno de los dos valores es atípico de forma individual, pero en conjunto se trataría de un caso muy excepcional. </a:t>
            </a:r>
          </a:p>
          <a:p>
            <a:pPr algn="just"/>
            <a:endParaRPr lang="es-ES" sz="2400" dirty="0"/>
          </a:p>
          <a:p>
            <a:pPr algn="just"/>
            <a:r>
              <a:rPr lang="es-ES" sz="2400" dirty="0"/>
              <a:t>La distancia de </a:t>
            </a:r>
            <a:r>
              <a:rPr lang="es-ES" sz="2400" i="1" dirty="0" err="1"/>
              <a:t>Mahalanobis</a:t>
            </a:r>
            <a:r>
              <a:rPr lang="es-ES" sz="2400" dirty="0"/>
              <a:t> es una medida de distancia entre un punto y la media que se ajusta en función de la correlación entre dimensiones; permite encontrar potenciales </a:t>
            </a:r>
            <a:r>
              <a:rPr lang="es-ES" sz="2400" i="1" dirty="0" err="1"/>
              <a:t>outliers</a:t>
            </a:r>
            <a:r>
              <a:rPr lang="es-ES" sz="2400" dirty="0"/>
              <a:t> en distribuciones multivariantes. </a:t>
            </a:r>
            <a:endParaRPr lang="en-US" sz="2400" dirty="0"/>
          </a:p>
        </p:txBody>
      </p:sp>
      <p:sp>
        <p:nvSpPr>
          <p:cNvPr id="4" name="1 Título">
            <a:extLst>
              <a:ext uri="{FF2B5EF4-FFF2-40B4-BE49-F238E27FC236}">
                <a16:creationId xmlns:a16="http://schemas.microsoft.com/office/drawing/2014/main" id="{692F4096-B207-47BF-AE24-68127ABEBC64}"/>
              </a:ext>
            </a:extLst>
          </p:cNvPr>
          <p:cNvSpPr>
            <a:spLocks noGrp="1"/>
          </p:cNvSpPr>
          <p:nvPr>
            <p:ph type="title"/>
          </p:nvPr>
        </p:nvSpPr>
        <p:spPr>
          <a:xfrm>
            <a:off x="0" y="176440"/>
            <a:ext cx="12192000" cy="708932"/>
          </a:xfrm>
        </p:spPr>
        <p:txBody>
          <a:bodyPr>
            <a:normAutofit/>
          </a:bodyPr>
          <a:lstStyle/>
          <a:p>
            <a:pPr algn="ctr"/>
            <a:r>
              <a:rPr lang="es-CR" dirty="0"/>
              <a:t>Componentes principales: influencia por los </a:t>
            </a:r>
            <a:r>
              <a:rPr lang="es-CR" dirty="0" err="1"/>
              <a:t>outliers</a:t>
            </a:r>
            <a:endParaRPr lang="es-CR" dirty="0"/>
          </a:p>
        </p:txBody>
      </p:sp>
      <p:pic>
        <p:nvPicPr>
          <p:cNvPr id="16386" name="Picture 2" descr="Image result for outl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188" y="1209365"/>
            <a:ext cx="2287942" cy="205002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984"/>
          <a:stretch/>
        </p:blipFill>
        <p:spPr bwMode="auto">
          <a:xfrm>
            <a:off x="9775782" y="3893573"/>
            <a:ext cx="2222753" cy="205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3598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914405"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914405"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639962"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Componentes Principales</a:t>
            </a:r>
          </a:p>
        </p:txBody>
      </p:sp>
      <p:sp>
        <p:nvSpPr>
          <p:cNvPr id="13" name="12 Rectángulo redondeado"/>
          <p:cNvSpPr/>
          <p:nvPr/>
        </p:nvSpPr>
        <p:spPr>
          <a:xfrm>
            <a:off x="2639962"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Varianza explicada</a:t>
            </a:r>
          </a:p>
        </p:txBody>
      </p:sp>
      <p:sp>
        <p:nvSpPr>
          <p:cNvPr id="10" name="2 Rectángulo">
            <a:extLst>
              <a:ext uri="{FF2B5EF4-FFF2-40B4-BE49-F238E27FC236}">
                <a16:creationId xmlns:a16="http://schemas.microsoft.com/office/drawing/2014/main" id="{C6B096E8-7223-4106-BE3E-92186F9E4A96}"/>
              </a:ext>
            </a:extLst>
          </p:cNvPr>
          <p:cNvSpPr/>
          <p:nvPr/>
        </p:nvSpPr>
        <p:spPr>
          <a:xfrm>
            <a:off x="5973211" y="5562528"/>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Proporción de la varianza explicada</a:t>
            </a:r>
          </a:p>
        </p:txBody>
      </p:sp>
      <p:sp>
        <p:nvSpPr>
          <p:cNvPr id="11" name="10 Rectángulo">
            <a:extLst>
              <a:ext uri="{FF2B5EF4-FFF2-40B4-BE49-F238E27FC236}">
                <a16:creationId xmlns:a16="http://schemas.microsoft.com/office/drawing/2014/main" id="{895B8CE3-770D-4595-8D20-8EFA688357A5}"/>
              </a:ext>
            </a:extLst>
          </p:cNvPr>
          <p:cNvSpPr/>
          <p:nvPr/>
        </p:nvSpPr>
        <p:spPr>
          <a:xfrm>
            <a:off x="5973210" y="6215111"/>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Óptimo de componentes </a:t>
            </a:r>
            <a:r>
              <a:rPr lang="es-CR" dirty="0" err="1"/>
              <a:t>princilaes</a:t>
            </a:r>
            <a:endParaRPr lang="es-CR" dirty="0"/>
          </a:p>
        </p:txBody>
      </p:sp>
    </p:spTree>
    <p:extLst>
      <p:ext uri="{BB962C8B-B14F-4D97-AF65-F5344CB8AC3E}">
        <p14:creationId xmlns:p14="http://schemas.microsoft.com/office/powerpoint/2010/main" val="202890334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F9F673-8F13-4697-9212-552C1C202E2A}"/>
                  </a:ext>
                </a:extLst>
              </p:cNvPr>
              <p:cNvSpPr>
                <a:spLocks noGrp="1"/>
              </p:cNvSpPr>
              <p:nvPr>
                <p:ph idx="1"/>
              </p:nvPr>
            </p:nvSpPr>
            <p:spPr>
              <a:xfrm>
                <a:off x="163495" y="1253331"/>
                <a:ext cx="11856870" cy="5325022"/>
              </a:xfrm>
            </p:spPr>
            <p:txBody>
              <a:bodyPr>
                <a:normAutofit/>
              </a:bodyPr>
              <a:lstStyle/>
              <a:p>
                <a:pPr marL="0" indent="0" algn="just">
                  <a:buNone/>
                </a:pPr>
                <a:r>
                  <a:rPr lang="es-ES" sz="2400" dirty="0"/>
                  <a:t>Una de las preguntas más frecuentes que surge tras realizar un PCA es: ¿Cuánta información presente en el set de datos original se pierde al proyectar las observaciones en un espacio de menor dimensión? o lo que es lo mismo ¿Cuanta información es capaz de capturar cada una de las componentes principales obtenidas? </a:t>
                </a:r>
              </a:p>
              <a:p>
                <a:pPr marL="0" indent="0" algn="just">
                  <a:buNone/>
                </a:pPr>
                <a:endParaRPr lang="es-ES" sz="2400" dirty="0"/>
              </a:p>
              <a:p>
                <a:pPr marL="0" indent="0" algn="just">
                  <a:buNone/>
                </a:pPr>
                <a:r>
                  <a:rPr lang="es-ES" sz="2400" dirty="0"/>
                  <a:t>Para contestar a estas preguntas se recurre a la proporción de varianza explicada por cada componente principal.</a:t>
                </a:r>
              </a:p>
              <a:p>
                <a:pPr marL="0" indent="0" algn="just">
                  <a:buNone/>
                </a:pPr>
                <a:endParaRPr lang="es-ES" sz="2400" dirty="0"/>
              </a:p>
              <a:p>
                <a:pPr marL="0" indent="0" algn="just">
                  <a:buNone/>
                </a:pPr>
                <a:r>
                  <a:rPr lang="en-US" sz="2400" dirty="0" err="1"/>
                  <a:t>Asumiendo</a:t>
                </a:r>
                <a:r>
                  <a:rPr lang="en-US" sz="2400" dirty="0"/>
                  <a:t> que las variables se </a:t>
                </a:r>
                <a:r>
                  <a:rPr lang="en-US" sz="2400" dirty="0" err="1"/>
                  <a:t>han</a:t>
                </a:r>
                <a:r>
                  <a:rPr lang="en-US" sz="2400" dirty="0"/>
                  <a:t> </a:t>
                </a:r>
                <a:r>
                  <a:rPr lang="en-US" sz="2400" dirty="0" err="1"/>
                  <a:t>normalizado</a:t>
                </a:r>
                <a:r>
                  <a:rPr lang="en-US" sz="2400" dirty="0"/>
                  <a:t> para </a:t>
                </a:r>
                <a:r>
                  <a:rPr lang="en-US" sz="2400" dirty="0" err="1"/>
                  <a:t>tener</a:t>
                </a:r>
                <a:r>
                  <a:rPr lang="en-US" sz="2400" dirty="0"/>
                  <a:t> media cero, la </a:t>
                </a:r>
                <a:r>
                  <a:rPr lang="en-US" sz="2400" dirty="0" err="1"/>
                  <a:t>varianza</a:t>
                </a:r>
                <a:r>
                  <a:rPr lang="en-US" sz="2400" dirty="0"/>
                  <a:t> total </a:t>
                </a:r>
                <a:r>
                  <a:rPr lang="en-US" sz="2400" dirty="0" err="1"/>
                  <a:t>presente</a:t>
                </a:r>
                <a:r>
                  <a:rPr lang="en-US" sz="2400" dirty="0"/>
                  <a:t> </a:t>
                </a:r>
                <a:r>
                  <a:rPr lang="en-US" sz="2400" dirty="0" err="1"/>
                  <a:t>en</a:t>
                </a:r>
                <a:r>
                  <a:rPr lang="en-US" sz="2400" dirty="0"/>
                  <a:t> el set de </a:t>
                </a:r>
                <a:r>
                  <a:rPr lang="en-US" sz="2400" dirty="0" err="1"/>
                  <a:t>datos</a:t>
                </a:r>
                <a:r>
                  <a:rPr lang="en-US" sz="2400" dirty="0"/>
                  <a:t> se define </a:t>
                </a:r>
                <a:r>
                  <a:rPr lang="en-US" sz="2400" dirty="0" err="1"/>
                  <a:t>como</a:t>
                </a:r>
                <a:r>
                  <a:rPr lang="en-US" sz="2400" dirty="0"/>
                  <a:t>: </a:t>
                </a:r>
              </a:p>
              <a:p>
                <a:pPr marL="0" indent="0" algn="just">
                  <a:buNone/>
                </a:pPr>
                <a:endParaRPr lang="en-US" sz="2400" dirty="0"/>
              </a:p>
              <a:p>
                <a:pPr marL="0" indent="0" algn="just">
                  <a:buNone/>
                </a:pPr>
                <a14:m>
                  <m:oMathPara xmlns:m="http://schemas.openxmlformats.org/officeDocument/2006/math">
                    <m:oMathParaPr>
                      <m:jc m:val="centerGroup"/>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s-CR" sz="2400" b="0" i="1" smtClean="0">
                              <a:latin typeface="Cambria Math" panose="02040503050406030204" pitchFamily="18" charset="0"/>
                            </a:rPr>
                            <m:t>𝑗</m:t>
                          </m:r>
                          <m:r>
                            <a:rPr lang="es-CR" sz="2400" b="0" i="1" smtClean="0">
                              <a:latin typeface="Cambria Math" panose="02040503050406030204" pitchFamily="18" charset="0"/>
                            </a:rPr>
                            <m:t>=1</m:t>
                          </m:r>
                        </m:sub>
                        <m:sup>
                          <m:r>
                            <a:rPr lang="es-CR" sz="2400" b="0" i="1" smtClean="0">
                              <a:latin typeface="Cambria Math" panose="02040503050406030204" pitchFamily="18" charset="0"/>
                            </a:rPr>
                            <m:t>𝑝</m:t>
                          </m:r>
                        </m:sup>
                        <m:e>
                          <m:r>
                            <a:rPr lang="es-CR" sz="2400" b="0" i="1" smtClean="0">
                              <a:latin typeface="Cambria Math" panose="02040503050406030204" pitchFamily="18" charset="0"/>
                            </a:rPr>
                            <m:t>𝑉𝑎𝑟</m:t>
                          </m:r>
                          <m:d>
                            <m:dPr>
                              <m:ctrlPr>
                                <a:rPr lang="es-CR" sz="2400" b="0" i="1" smtClean="0">
                                  <a:latin typeface="Cambria Math" panose="02040503050406030204" pitchFamily="18" charset="0"/>
                                </a:rPr>
                              </m:ctrlPr>
                            </m:dPr>
                            <m:e>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𝑗</m:t>
                                  </m:r>
                                </m:sub>
                              </m:sSub>
                            </m:e>
                          </m:d>
                          <m:r>
                            <a:rPr lang="es-CR" sz="2400" b="0" i="1" smtClean="0">
                              <a:latin typeface="Cambria Math" panose="02040503050406030204" pitchFamily="18" charset="0"/>
                            </a:rPr>
                            <m:t>=</m:t>
                          </m:r>
                          <m:nary>
                            <m:naryPr>
                              <m:chr m:val="∑"/>
                              <m:ctrlPr>
                                <a:rPr lang="es-CR" sz="2400" b="0" i="1" smtClean="0">
                                  <a:latin typeface="Cambria Math" panose="02040503050406030204" pitchFamily="18" charset="0"/>
                                </a:rPr>
                              </m:ctrlPr>
                            </m:naryPr>
                            <m:sub>
                              <m:r>
                                <m:rPr>
                                  <m:brk m:alnAt="23"/>
                                </m:rPr>
                                <a:rPr lang="es-CR" sz="2400" b="0" i="1" smtClean="0">
                                  <a:latin typeface="Cambria Math" panose="02040503050406030204" pitchFamily="18" charset="0"/>
                                </a:rPr>
                                <m:t>𝑗</m:t>
                              </m:r>
                              <m:r>
                                <a:rPr lang="es-CR" sz="2400" b="0" i="1" smtClean="0">
                                  <a:latin typeface="Cambria Math" panose="02040503050406030204" pitchFamily="18" charset="0"/>
                                </a:rPr>
                                <m:t>−1</m:t>
                              </m:r>
                            </m:sub>
                            <m:sup>
                              <m:r>
                                <a:rPr lang="es-CR" sz="2400" b="0" i="1" smtClean="0">
                                  <a:latin typeface="Cambria Math" panose="02040503050406030204" pitchFamily="18" charset="0"/>
                                </a:rPr>
                                <m:t>𝑝</m:t>
                              </m:r>
                            </m:sup>
                            <m:e>
                              <m:f>
                                <m:fPr>
                                  <m:ctrlPr>
                                    <a:rPr lang="es-CR" sz="2400" b="0" i="1" smtClean="0">
                                      <a:latin typeface="Cambria Math" panose="02040503050406030204" pitchFamily="18" charset="0"/>
                                    </a:rPr>
                                  </m:ctrlPr>
                                </m:fPr>
                                <m:num>
                                  <m:r>
                                    <a:rPr lang="es-CR" sz="2400" b="0" i="1" smtClean="0">
                                      <a:latin typeface="Cambria Math" panose="02040503050406030204" pitchFamily="18" charset="0"/>
                                    </a:rPr>
                                    <m:t>1</m:t>
                                  </m:r>
                                </m:num>
                                <m:den>
                                  <m:r>
                                    <a:rPr lang="es-CR" sz="2400" b="0" i="1" smtClean="0">
                                      <a:latin typeface="Cambria Math" panose="02040503050406030204" pitchFamily="18" charset="0"/>
                                    </a:rPr>
                                    <m:t>𝑛</m:t>
                                  </m:r>
                                </m:den>
                              </m:f>
                            </m:e>
                          </m:nary>
                        </m:e>
                      </m:nary>
                      <m:nary>
                        <m:naryPr>
                          <m:chr m:val="∑"/>
                          <m:ctrlPr>
                            <a:rPr lang="en-US" sz="2400" i="1" smtClean="0">
                              <a:latin typeface="Cambria Math" panose="02040503050406030204" pitchFamily="18" charset="0"/>
                            </a:rPr>
                          </m:ctrlPr>
                        </m:naryPr>
                        <m:sub>
                          <m:r>
                            <m:rPr>
                              <m:brk m:alnAt="23"/>
                            </m:rPr>
                            <a:rPr lang="es-CR" sz="2400" b="0" i="1" smtClean="0">
                              <a:latin typeface="Cambria Math" panose="02040503050406030204" pitchFamily="18" charset="0"/>
                            </a:rPr>
                            <m:t>𝑖</m:t>
                          </m:r>
                          <m:r>
                            <a:rPr lang="es-CR" sz="2400" b="0" i="1" smtClean="0">
                              <a:latin typeface="Cambria Math" panose="02040503050406030204" pitchFamily="18" charset="0"/>
                            </a:rPr>
                            <m:t>=1</m:t>
                          </m:r>
                        </m:sub>
                        <m:sup>
                          <m:r>
                            <a:rPr lang="es-CR" sz="2400" b="0" i="1" smtClean="0">
                              <a:latin typeface="Cambria Math" panose="02040503050406030204" pitchFamily="18" charset="0"/>
                            </a:rPr>
                            <m:t>𝑛</m:t>
                          </m:r>
                        </m:sup>
                        <m:e>
                          <m:sSubSup>
                            <m:sSubSupPr>
                              <m:ctrlPr>
                                <a:rPr lang="en-US" sz="2400" i="1" smtClean="0">
                                  <a:latin typeface="Cambria Math" panose="02040503050406030204" pitchFamily="18" charset="0"/>
                                </a:rPr>
                              </m:ctrlPr>
                            </m:sSubSupPr>
                            <m:e>
                              <m:r>
                                <a:rPr lang="es-CR" sz="2400" i="1">
                                  <a:latin typeface="Cambria Math" panose="02040503050406030204" pitchFamily="18" charset="0"/>
                                </a:rPr>
                                <m:t>𝑥</m:t>
                              </m:r>
                            </m:e>
                            <m:sub>
                              <m:r>
                                <a:rPr lang="es-CR" sz="2400" b="0" i="1" smtClean="0">
                                  <a:latin typeface="Cambria Math" panose="02040503050406030204" pitchFamily="18" charset="0"/>
                                </a:rPr>
                                <m:t>𝑖𝑗</m:t>
                              </m:r>
                            </m:sub>
                            <m:sup>
                              <m:r>
                                <a:rPr lang="es-CR" sz="2400" b="0" i="1" smtClean="0">
                                  <a:latin typeface="Cambria Math" panose="02040503050406030204" pitchFamily="18" charset="0"/>
                                </a:rPr>
                                <m:t>2</m:t>
                              </m:r>
                            </m:sup>
                          </m:sSubSup>
                        </m:e>
                      </m:nary>
                    </m:oMath>
                  </m:oMathPara>
                </a14:m>
                <a:endParaRPr lang="en-US" sz="2400" dirty="0"/>
              </a:p>
            </p:txBody>
          </p:sp>
        </mc:Choice>
        <mc:Fallback xmlns="">
          <p:sp>
            <p:nvSpPr>
              <p:cNvPr id="3" name="Content Placeholder 2">
                <a:extLst>
                  <a:ext uri="{FF2B5EF4-FFF2-40B4-BE49-F238E27FC236}">
                    <a16:creationId xmlns:a16="http://schemas.microsoft.com/office/drawing/2014/main" id="{66F9F673-8F13-4697-9212-552C1C202E2A}"/>
                  </a:ext>
                </a:extLst>
              </p:cNvPr>
              <p:cNvSpPr>
                <a:spLocks noGrp="1" noRot="1" noChangeAspect="1" noMove="1" noResize="1" noEditPoints="1" noAdjustHandles="1" noChangeArrowheads="1" noChangeShapeType="1" noTextEdit="1"/>
              </p:cNvSpPr>
              <p:nvPr>
                <p:ph idx="1"/>
              </p:nvPr>
            </p:nvSpPr>
            <p:spPr>
              <a:xfrm>
                <a:off x="163495" y="1253331"/>
                <a:ext cx="11856870" cy="5325022"/>
              </a:xfrm>
              <a:blipFill>
                <a:blip r:embed="rId2"/>
                <a:stretch>
                  <a:fillRect l="-823" t="-1604" r="-771"/>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12780FA1-0B2E-4B83-B68A-F3E2CB32A1DA}"/>
              </a:ext>
            </a:extLst>
          </p:cNvPr>
          <p:cNvSpPr>
            <a:spLocks noGrp="1"/>
          </p:cNvSpPr>
          <p:nvPr>
            <p:ph type="title"/>
          </p:nvPr>
        </p:nvSpPr>
        <p:spPr>
          <a:xfrm>
            <a:off x="0" y="176440"/>
            <a:ext cx="12192000" cy="708932"/>
          </a:xfrm>
        </p:spPr>
        <p:txBody>
          <a:bodyPr>
            <a:normAutofit/>
          </a:bodyPr>
          <a:lstStyle/>
          <a:p>
            <a:pPr algn="ctr"/>
            <a:r>
              <a:rPr lang="es-CR" dirty="0"/>
              <a:t>Varianza explicada: porción de la varianza del PCA</a:t>
            </a:r>
          </a:p>
        </p:txBody>
      </p:sp>
    </p:spTree>
    <p:extLst>
      <p:ext uri="{BB962C8B-B14F-4D97-AF65-F5344CB8AC3E}">
        <p14:creationId xmlns:p14="http://schemas.microsoft.com/office/powerpoint/2010/main" val="192839951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C8541406-B959-4491-9E1D-7B01A9B07D72}"/>
              </a:ext>
            </a:extLst>
          </p:cNvPr>
          <p:cNvSpPr>
            <a:spLocks noGrp="1"/>
          </p:cNvSpPr>
          <p:nvPr>
            <p:ph type="title"/>
          </p:nvPr>
        </p:nvSpPr>
        <p:spPr>
          <a:xfrm>
            <a:off x="0" y="176440"/>
            <a:ext cx="12192000" cy="708932"/>
          </a:xfrm>
        </p:spPr>
        <p:txBody>
          <a:bodyPr>
            <a:normAutofit/>
          </a:bodyPr>
          <a:lstStyle/>
          <a:p>
            <a:pPr algn="ctr"/>
            <a:r>
              <a:rPr lang="es-CR" dirty="0"/>
              <a:t>Varianza explicada: porción de la varianza del PCA</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DAFB619-D1AE-4D65-932A-FE9F7F68AA80}"/>
                  </a:ext>
                </a:extLst>
              </p:cNvPr>
              <p:cNvSpPr>
                <a:spLocks noGrp="1"/>
              </p:cNvSpPr>
              <p:nvPr>
                <p:ph idx="1"/>
              </p:nvPr>
            </p:nvSpPr>
            <p:spPr>
              <a:xfrm>
                <a:off x="163495" y="1253330"/>
                <a:ext cx="11856870" cy="5604669"/>
              </a:xfrm>
            </p:spPr>
            <p:txBody>
              <a:bodyPr>
                <a:normAutofit fontScale="92500"/>
              </a:bodyPr>
              <a:lstStyle/>
              <a:p>
                <a:pPr marL="0" indent="0" algn="just">
                  <a:buNone/>
                </a:pPr>
                <a:r>
                  <a:rPr lang="es-ES" sz="2400" dirty="0"/>
                  <a:t>Y la varianza explicada para el m-</a:t>
                </a:r>
                <a:r>
                  <a:rPr lang="es-ES" sz="2400" dirty="0" err="1"/>
                  <a:t>ésimo</a:t>
                </a:r>
                <a:r>
                  <a:rPr lang="es-ES" sz="2400" dirty="0"/>
                  <a:t> componente estaría dado por:</a:t>
                </a:r>
                <a:endParaRPr lang="en-US" sz="2400" dirty="0"/>
              </a:p>
              <a:p>
                <a:pPr marL="0" indent="0" algn="just">
                  <a:buNone/>
                </a:pPr>
                <a:endParaRPr lang="en-US" sz="2400" dirty="0"/>
              </a:p>
              <a:p>
                <a:pPr marL="0" indent="0" algn="just">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s-CR" sz="2400" b="0" i="1" smtClean="0">
                              <a:latin typeface="Cambria Math" panose="02040503050406030204" pitchFamily="18" charset="0"/>
                            </a:rPr>
                            <m:t>1</m:t>
                          </m:r>
                        </m:num>
                        <m:den>
                          <m:r>
                            <a:rPr lang="es-CR" sz="2400" b="0" i="1"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s-CR" sz="2400" b="0" i="1" smtClean="0">
                              <a:latin typeface="Cambria Math" panose="02040503050406030204" pitchFamily="18" charset="0"/>
                            </a:rPr>
                            <m:t>𝑖</m:t>
                          </m:r>
                          <m:r>
                            <a:rPr lang="es-CR" sz="2400" b="0" i="1" smtClean="0">
                              <a:latin typeface="Cambria Math" panose="02040503050406030204" pitchFamily="18" charset="0"/>
                            </a:rPr>
                            <m:t>=1</m:t>
                          </m:r>
                        </m:sub>
                        <m:sup>
                          <m:r>
                            <a:rPr lang="es-CR" sz="2400" b="0" i="1" smtClean="0">
                              <a:latin typeface="Cambria Math" panose="02040503050406030204" pitchFamily="18" charset="0"/>
                            </a:rPr>
                            <m:t>𝑛</m:t>
                          </m:r>
                        </m:sup>
                        <m:e>
                          <m:sSubSup>
                            <m:sSubSupPr>
                              <m:ctrlPr>
                                <a:rPr lang="en-US" sz="2400" i="1" smtClean="0">
                                  <a:latin typeface="Cambria Math" panose="02040503050406030204" pitchFamily="18" charset="0"/>
                                </a:rPr>
                              </m:ctrlPr>
                            </m:sSubSupPr>
                            <m:e>
                              <m:r>
                                <a:rPr lang="es-CR" sz="2400" b="0" i="1" smtClean="0">
                                  <a:latin typeface="Cambria Math" panose="02040503050406030204" pitchFamily="18" charset="0"/>
                                </a:rPr>
                                <m:t>𝑧</m:t>
                              </m:r>
                            </m:e>
                            <m:sub>
                              <m:r>
                                <a:rPr lang="es-CR" sz="2400" b="0" i="1" smtClean="0">
                                  <a:latin typeface="Cambria Math" panose="02040503050406030204" pitchFamily="18" charset="0"/>
                                </a:rPr>
                                <m:t>𝑖𝑚</m:t>
                              </m:r>
                            </m:sub>
                            <m:sup>
                              <m:r>
                                <a:rPr lang="es-CR" sz="2400" b="0" i="1" smtClean="0">
                                  <a:latin typeface="Cambria Math" panose="02040503050406030204" pitchFamily="18" charset="0"/>
                                </a:rPr>
                                <m:t>2</m:t>
                              </m:r>
                            </m:sup>
                          </m:sSubSup>
                          <m:r>
                            <a:rPr lang="es-CR" sz="2400" b="0" i="1" smtClean="0">
                              <a:latin typeface="Cambria Math" panose="02040503050406030204" pitchFamily="18" charset="0"/>
                            </a:rPr>
                            <m:t>=</m:t>
                          </m:r>
                          <m:f>
                            <m:fPr>
                              <m:ctrlPr>
                                <a:rPr lang="es-CR" sz="2400" b="0" i="1" smtClean="0">
                                  <a:latin typeface="Cambria Math" panose="02040503050406030204" pitchFamily="18" charset="0"/>
                                </a:rPr>
                              </m:ctrlPr>
                            </m:fPr>
                            <m:num>
                              <m:r>
                                <a:rPr lang="es-CR" sz="2400" b="0" i="1" smtClean="0">
                                  <a:latin typeface="Cambria Math" panose="02040503050406030204" pitchFamily="18" charset="0"/>
                                </a:rPr>
                                <m:t>1</m:t>
                              </m:r>
                            </m:num>
                            <m:den>
                              <m:r>
                                <a:rPr lang="es-CR" sz="2400" b="0" i="1" smtClean="0">
                                  <a:latin typeface="Cambria Math" panose="02040503050406030204" pitchFamily="18" charset="0"/>
                                </a:rPr>
                                <m:t>𝑛</m:t>
                              </m:r>
                            </m:den>
                          </m:f>
                          <m:nary>
                            <m:naryPr>
                              <m:chr m:val="∑"/>
                              <m:ctrlPr>
                                <a:rPr lang="es-CR" sz="2400" b="0" i="1" smtClean="0">
                                  <a:latin typeface="Cambria Math" panose="02040503050406030204" pitchFamily="18" charset="0"/>
                                </a:rPr>
                              </m:ctrlPr>
                            </m:naryPr>
                            <m:sub>
                              <m:r>
                                <m:rPr>
                                  <m:brk m:alnAt="23"/>
                                </m:rPr>
                                <a:rPr lang="es-CR" sz="2400" b="0" i="1" smtClean="0">
                                  <a:latin typeface="Cambria Math" panose="02040503050406030204" pitchFamily="18" charset="0"/>
                                </a:rPr>
                                <m:t>𝑖</m:t>
                              </m:r>
                              <m:r>
                                <a:rPr lang="es-CR" sz="2400" b="0" i="1" smtClean="0">
                                  <a:latin typeface="Cambria Math" panose="02040503050406030204" pitchFamily="18" charset="0"/>
                                </a:rPr>
                                <m:t>=1</m:t>
                              </m:r>
                            </m:sub>
                            <m:sup>
                              <m:r>
                                <a:rPr lang="es-CR" sz="2400" b="0" i="1" smtClean="0">
                                  <a:latin typeface="Cambria Math" panose="02040503050406030204" pitchFamily="18" charset="0"/>
                                </a:rPr>
                                <m:t>𝑛</m:t>
                              </m:r>
                            </m:sup>
                            <m:e>
                              <m:sSup>
                                <m:sSupPr>
                                  <m:ctrlPr>
                                    <a:rPr lang="es-CR" sz="2400" b="0" i="1" smtClean="0">
                                      <a:latin typeface="Cambria Math" panose="02040503050406030204" pitchFamily="18" charset="0"/>
                                    </a:rPr>
                                  </m:ctrlPr>
                                </m:sSupPr>
                                <m:e>
                                  <m:r>
                                    <a:rPr lang="es-CR" sz="2400" b="0" i="1" smtClean="0">
                                      <a:latin typeface="Cambria Math" panose="02040503050406030204" pitchFamily="18" charset="0"/>
                                    </a:rPr>
                                    <m:t>(</m:t>
                                  </m:r>
                                  <m:nary>
                                    <m:naryPr>
                                      <m:chr m:val="∑"/>
                                      <m:ctrlPr>
                                        <a:rPr lang="es-CR" sz="2400" b="0" i="1" smtClean="0">
                                          <a:latin typeface="Cambria Math" panose="02040503050406030204" pitchFamily="18" charset="0"/>
                                        </a:rPr>
                                      </m:ctrlPr>
                                    </m:naryPr>
                                    <m:sub>
                                      <m:r>
                                        <m:rPr>
                                          <m:brk m:alnAt="23"/>
                                        </m:rPr>
                                        <a:rPr lang="es-CR" sz="2400" b="0" i="1" smtClean="0">
                                          <a:latin typeface="Cambria Math" panose="02040503050406030204" pitchFamily="18" charset="0"/>
                                        </a:rPr>
                                        <m:t>𝑗</m:t>
                                      </m:r>
                                      <m:r>
                                        <a:rPr lang="es-CR" sz="2400" b="0" i="1" smtClean="0">
                                          <a:latin typeface="Cambria Math" panose="02040503050406030204" pitchFamily="18" charset="0"/>
                                        </a:rPr>
                                        <m:t>=1</m:t>
                                      </m:r>
                                    </m:sub>
                                    <m:sup>
                                      <m:r>
                                        <a:rPr lang="es-CR" sz="2400" b="0" i="1" smtClean="0">
                                          <a:latin typeface="Cambria Math" panose="02040503050406030204" pitchFamily="18" charset="0"/>
                                        </a:rPr>
                                        <m:t>𝑝</m:t>
                                      </m:r>
                                    </m:sup>
                                    <m:e>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m:t>
                                          </m:r>
                                        </m:e>
                                        <m:sub>
                                          <m:r>
                                            <a:rPr lang="es-CR" sz="2400" b="0" i="1" smtClean="0">
                                              <a:latin typeface="Cambria Math" panose="02040503050406030204" pitchFamily="18" charset="0"/>
                                              <a:ea typeface="Cambria Math" panose="02040503050406030204" pitchFamily="18" charset="0"/>
                                            </a:rPr>
                                            <m:t>𝑗𝑚</m:t>
                                          </m:r>
                                        </m:sub>
                                      </m:sSub>
                                      <m:sSub>
                                        <m:sSubPr>
                                          <m:ctrlPr>
                                            <a:rPr lang="es-CR" sz="2400" b="0" i="1" smtClean="0">
                                              <a:latin typeface="Cambria Math" panose="02040503050406030204" pitchFamily="18" charset="0"/>
                                              <a:ea typeface="Cambria Math" panose="02040503050406030204" pitchFamily="18" charset="0"/>
                                            </a:rPr>
                                          </m:ctrlPr>
                                        </m:sSubPr>
                                        <m:e>
                                          <m:r>
                                            <a:rPr lang="es-CR" sz="2400" b="0" i="1" smtClean="0">
                                              <a:latin typeface="Cambria Math" panose="02040503050406030204" pitchFamily="18" charset="0"/>
                                              <a:ea typeface="Cambria Math" panose="02040503050406030204" pitchFamily="18" charset="0"/>
                                            </a:rPr>
                                            <m:t>𝑥</m:t>
                                          </m:r>
                                        </m:e>
                                        <m:sub>
                                          <m:r>
                                            <a:rPr lang="es-CR" sz="2400" b="0" i="1" smtClean="0">
                                              <a:latin typeface="Cambria Math" panose="02040503050406030204" pitchFamily="18" charset="0"/>
                                              <a:ea typeface="Cambria Math" panose="02040503050406030204" pitchFamily="18" charset="0"/>
                                            </a:rPr>
                                            <m:t>𝑖𝑗</m:t>
                                          </m:r>
                                        </m:sub>
                                      </m:sSub>
                                    </m:e>
                                  </m:nary>
                                  <m:r>
                                    <a:rPr lang="es-CR" sz="2400" b="0" i="1" smtClean="0">
                                      <a:latin typeface="Cambria Math" panose="02040503050406030204" pitchFamily="18" charset="0"/>
                                    </a:rPr>
                                    <m:t>)</m:t>
                                  </m:r>
                                </m:e>
                                <m:sup>
                                  <m:r>
                                    <a:rPr lang="es-CR" sz="2400" b="0" i="1" smtClean="0">
                                      <a:latin typeface="Cambria Math" panose="02040503050406030204" pitchFamily="18" charset="0"/>
                                    </a:rPr>
                                    <m:t>2</m:t>
                                  </m:r>
                                </m:sup>
                              </m:sSup>
                            </m:e>
                          </m:nary>
                        </m:e>
                      </m:nary>
                    </m:oMath>
                  </m:oMathPara>
                </a14:m>
                <a:endParaRPr lang="en-US" sz="2400" dirty="0"/>
              </a:p>
              <a:p>
                <a:pPr marL="0" indent="0" algn="just">
                  <a:buNone/>
                </a:pPr>
                <a:r>
                  <a:rPr lang="en-US" sz="2400" dirty="0"/>
                  <a:t>Por lo tanto, la </a:t>
                </a:r>
                <a:r>
                  <a:rPr lang="en-US" sz="2400" dirty="0" err="1"/>
                  <a:t>proporción</a:t>
                </a:r>
                <a:r>
                  <a:rPr lang="en-US" sz="2400" dirty="0"/>
                  <a:t> de </a:t>
                </a:r>
                <a:r>
                  <a:rPr lang="en-US" sz="2400" dirty="0" err="1"/>
                  <a:t>varianza</a:t>
                </a:r>
                <a:r>
                  <a:rPr lang="en-US" sz="2400" dirty="0"/>
                  <a:t> </a:t>
                </a:r>
                <a:r>
                  <a:rPr lang="en-US" sz="2400" dirty="0" err="1"/>
                  <a:t>explicada</a:t>
                </a:r>
                <a:r>
                  <a:rPr lang="en-US" sz="2400" dirty="0"/>
                  <a:t> para el </a:t>
                </a:r>
                <a:r>
                  <a:rPr lang="es-ES" sz="2400" dirty="0"/>
                  <a:t>m-</a:t>
                </a:r>
                <a:r>
                  <a:rPr lang="es-ES" sz="2400" dirty="0" err="1"/>
                  <a:t>ésimo</a:t>
                </a:r>
                <a:r>
                  <a:rPr lang="es-ES" sz="2400" dirty="0"/>
                  <a:t> componente se expresa:</a:t>
                </a:r>
              </a:p>
              <a:p>
                <a:pPr marL="0" indent="0" algn="just">
                  <a:buNone/>
                </a:pPr>
                <a:endParaRPr lang="es-ES" sz="2400" dirty="0"/>
              </a:p>
              <a:p>
                <a:pPr marL="0" indent="0" algn="just">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nary>
                            <m:naryPr>
                              <m:chr m:val="∑"/>
                              <m:limLoc m:val="subSup"/>
                              <m:ctrlPr>
                                <a:rPr lang="en-US" sz="2400" i="1" smtClean="0">
                                  <a:latin typeface="Cambria Math" panose="02040503050406030204" pitchFamily="18" charset="0"/>
                                </a:rPr>
                              </m:ctrlPr>
                            </m:naryPr>
                            <m:sub>
                              <m:r>
                                <m:rPr>
                                  <m:brk m:alnAt="25"/>
                                </m:rPr>
                                <a:rPr lang="es-CR" sz="2400" b="0" i="1" smtClean="0">
                                  <a:latin typeface="Cambria Math" panose="02040503050406030204" pitchFamily="18" charset="0"/>
                                </a:rPr>
                                <m:t>𝑖</m:t>
                              </m:r>
                              <m:r>
                                <a:rPr lang="es-CR" sz="2400" b="0" i="1" smtClean="0">
                                  <a:latin typeface="Cambria Math" panose="02040503050406030204" pitchFamily="18" charset="0"/>
                                </a:rPr>
                                <m:t>=1</m:t>
                              </m:r>
                            </m:sub>
                            <m:sup>
                              <m:r>
                                <a:rPr lang="es-CR" sz="2400" b="0" i="1" smtClean="0">
                                  <a:latin typeface="Cambria Math" panose="02040503050406030204" pitchFamily="18" charset="0"/>
                                </a:rPr>
                                <m:t>𝑛</m:t>
                              </m:r>
                            </m:sup>
                            <m:e>
                              <m:sSup>
                                <m:sSupPr>
                                  <m:ctrlPr>
                                    <a:rPr lang="es-CR" sz="2400" b="0" i="1" smtClean="0">
                                      <a:latin typeface="Cambria Math" panose="02040503050406030204" pitchFamily="18" charset="0"/>
                                    </a:rPr>
                                  </m:ctrlPr>
                                </m:sSupPr>
                                <m:e>
                                  <m:d>
                                    <m:dPr>
                                      <m:ctrlPr>
                                        <a:rPr lang="es-CR" sz="2400" b="0" i="1" smtClean="0">
                                          <a:latin typeface="Cambria Math" panose="02040503050406030204" pitchFamily="18" charset="0"/>
                                        </a:rPr>
                                      </m:ctrlPr>
                                    </m:dPr>
                                    <m:e>
                                      <m:nary>
                                        <m:naryPr>
                                          <m:chr m:val="∑"/>
                                          <m:limLoc m:val="subSup"/>
                                          <m:ctrlPr>
                                            <a:rPr lang="es-CR" sz="2400" b="0" i="1" smtClean="0">
                                              <a:latin typeface="Cambria Math" panose="02040503050406030204" pitchFamily="18" charset="0"/>
                                            </a:rPr>
                                          </m:ctrlPr>
                                        </m:naryPr>
                                        <m:sub>
                                          <m:r>
                                            <m:rPr>
                                              <m:brk m:alnAt="25"/>
                                            </m:rPr>
                                            <a:rPr lang="es-CR" sz="2400" b="0" i="1" smtClean="0">
                                              <a:latin typeface="Cambria Math" panose="02040503050406030204" pitchFamily="18" charset="0"/>
                                            </a:rPr>
                                            <m:t>𝑗</m:t>
                                          </m:r>
                                          <m:r>
                                            <a:rPr lang="es-CR" sz="2400" b="0" i="1" smtClean="0">
                                              <a:latin typeface="Cambria Math" panose="02040503050406030204" pitchFamily="18" charset="0"/>
                                            </a:rPr>
                                            <m:t>=1</m:t>
                                          </m:r>
                                        </m:sub>
                                        <m:sup>
                                          <m:r>
                                            <a:rPr lang="es-CR" sz="2400" b="0" i="1" smtClean="0">
                                              <a:latin typeface="Cambria Math" panose="02040503050406030204" pitchFamily="18" charset="0"/>
                                            </a:rPr>
                                            <m:t>𝑝</m:t>
                                          </m:r>
                                        </m:sup>
                                        <m:e>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m:t>
                                              </m:r>
                                            </m:e>
                                            <m:sub>
                                              <m:r>
                                                <a:rPr lang="es-CR" sz="2400" i="1">
                                                  <a:latin typeface="Cambria Math" panose="02040503050406030204" pitchFamily="18" charset="0"/>
                                                  <a:ea typeface="Cambria Math" panose="02040503050406030204" pitchFamily="18" charset="0"/>
                                                </a:rPr>
                                                <m:t>𝑗𝑚</m:t>
                                              </m:r>
                                            </m:sub>
                                          </m:sSub>
                                          <m:sSub>
                                            <m:sSubPr>
                                              <m:ctrlPr>
                                                <a:rPr lang="es-CR" sz="2400" i="1">
                                                  <a:latin typeface="Cambria Math" panose="02040503050406030204" pitchFamily="18" charset="0"/>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rPr>
                                                <m:t>𝑥</m:t>
                                              </m:r>
                                            </m:e>
                                            <m:sub>
                                              <m:r>
                                                <a:rPr lang="es-CR" sz="2400" i="1">
                                                  <a:latin typeface="Cambria Math" panose="02040503050406030204" pitchFamily="18" charset="0"/>
                                                  <a:ea typeface="Cambria Math" panose="02040503050406030204" pitchFamily="18" charset="0"/>
                                                </a:rPr>
                                                <m:t>𝑖𝑗</m:t>
                                              </m:r>
                                            </m:sub>
                                          </m:sSub>
                                        </m:e>
                                      </m:nary>
                                    </m:e>
                                  </m:d>
                                </m:e>
                                <m:sup>
                                  <m:r>
                                    <a:rPr lang="es-CR" sz="2400" b="0" i="1" smtClean="0">
                                      <a:latin typeface="Cambria Math" panose="02040503050406030204" pitchFamily="18" charset="0"/>
                                    </a:rPr>
                                    <m:t>2</m:t>
                                  </m:r>
                                </m:sup>
                              </m:sSup>
                            </m:e>
                          </m:nary>
                        </m:num>
                        <m:den>
                          <m:nary>
                            <m:naryPr>
                              <m:chr m:val="∑"/>
                              <m:limLoc m:val="subSup"/>
                              <m:ctrlPr>
                                <a:rPr lang="en-US" sz="2400" i="1" smtClean="0">
                                  <a:latin typeface="Cambria Math" panose="02040503050406030204" pitchFamily="18" charset="0"/>
                                </a:rPr>
                              </m:ctrlPr>
                            </m:naryPr>
                            <m:sub>
                              <m:r>
                                <m:rPr>
                                  <m:brk m:alnAt="25"/>
                                </m:rPr>
                                <a:rPr lang="es-CR" sz="2400" b="0" i="1" smtClean="0">
                                  <a:latin typeface="Cambria Math" panose="02040503050406030204" pitchFamily="18" charset="0"/>
                                </a:rPr>
                                <m:t>𝑗</m:t>
                              </m:r>
                              <m:r>
                                <a:rPr lang="es-CR" sz="2400" b="0" i="1" smtClean="0">
                                  <a:latin typeface="Cambria Math" panose="02040503050406030204" pitchFamily="18" charset="0"/>
                                </a:rPr>
                                <m:t>=1</m:t>
                              </m:r>
                            </m:sub>
                            <m:sup>
                              <m:r>
                                <a:rPr lang="es-CR" sz="2400" b="0" i="1" smtClean="0">
                                  <a:latin typeface="Cambria Math" panose="02040503050406030204" pitchFamily="18" charset="0"/>
                                </a:rPr>
                                <m:t>𝑝</m:t>
                              </m:r>
                            </m:sup>
                            <m:e>
                              <m:nary>
                                <m:naryPr>
                                  <m:chr m:val="∑"/>
                                  <m:ctrlPr>
                                    <a:rPr lang="en-US" sz="2400" i="1" smtClean="0">
                                      <a:latin typeface="Cambria Math" panose="02040503050406030204" pitchFamily="18" charset="0"/>
                                    </a:rPr>
                                  </m:ctrlPr>
                                </m:naryPr>
                                <m:sub>
                                  <m:r>
                                    <m:rPr>
                                      <m:brk m:alnAt="23"/>
                                    </m:rPr>
                                    <a:rPr lang="es-CR" sz="2400" b="0" i="1" smtClean="0">
                                      <a:latin typeface="Cambria Math" panose="02040503050406030204" pitchFamily="18" charset="0"/>
                                    </a:rPr>
                                    <m:t>𝑖</m:t>
                                  </m:r>
                                  <m:r>
                                    <a:rPr lang="es-CR" sz="2400" b="0" i="1" smtClean="0">
                                      <a:latin typeface="Cambria Math" panose="02040503050406030204" pitchFamily="18" charset="0"/>
                                    </a:rPr>
                                    <m:t>=1</m:t>
                                  </m:r>
                                </m:sub>
                                <m:sup>
                                  <m:r>
                                    <a:rPr lang="es-CR" sz="2400" b="0" i="1" smtClean="0">
                                      <a:latin typeface="Cambria Math" panose="02040503050406030204" pitchFamily="18" charset="0"/>
                                    </a:rPr>
                                    <m:t>𝑛</m:t>
                                  </m:r>
                                </m:sup>
                                <m:e>
                                  <m:sSubSup>
                                    <m:sSubSupPr>
                                      <m:ctrlPr>
                                        <a:rPr lang="en-US" sz="2400" i="1" smtClean="0">
                                          <a:latin typeface="Cambria Math" panose="02040503050406030204" pitchFamily="18" charset="0"/>
                                        </a:rPr>
                                      </m:ctrlPr>
                                    </m:sSubSupPr>
                                    <m:e>
                                      <m:r>
                                        <a:rPr lang="es-CR" sz="2400" b="0" i="1" smtClean="0">
                                          <a:latin typeface="Cambria Math" panose="02040503050406030204" pitchFamily="18" charset="0"/>
                                        </a:rPr>
                                        <m:t>𝑥</m:t>
                                      </m:r>
                                    </m:e>
                                    <m:sub>
                                      <m:r>
                                        <a:rPr lang="es-CR" sz="2400" b="0" i="1" smtClean="0">
                                          <a:latin typeface="Cambria Math" panose="02040503050406030204" pitchFamily="18" charset="0"/>
                                        </a:rPr>
                                        <m:t>𝑖𝑗</m:t>
                                      </m:r>
                                    </m:sub>
                                    <m:sup>
                                      <m:r>
                                        <a:rPr lang="es-CR" sz="2400" b="0" i="1" smtClean="0">
                                          <a:latin typeface="Cambria Math" panose="02040503050406030204" pitchFamily="18" charset="0"/>
                                        </a:rPr>
                                        <m:t>2</m:t>
                                      </m:r>
                                    </m:sup>
                                  </m:sSubSup>
                                </m:e>
                              </m:nary>
                            </m:e>
                          </m:nary>
                        </m:den>
                      </m:f>
                    </m:oMath>
                  </m:oMathPara>
                </a14:m>
                <a:endParaRPr lang="en-US" sz="2400" dirty="0"/>
              </a:p>
              <a:p>
                <a:pPr marL="0" indent="0" algn="just">
                  <a:buNone/>
                </a:pPr>
                <a:endParaRPr lang="es-ES" sz="2400" dirty="0"/>
              </a:p>
              <a:p>
                <a:pPr marL="0" indent="0" algn="just">
                  <a:buNone/>
                </a:pPr>
                <a:r>
                  <a:rPr lang="es-ES" sz="2400" dirty="0"/>
                  <a:t>Tanto la proporción de varianza explicada como la proporción de varianza explicada acumulada son dos valores de gran utilidad a la hora de decidir el número de componentes principales a utilizar en los análisis posteriores. Si se calculan todas las componentes principales de un set de datos, entonces, aunque transformada, se está almacenando toda la información presente en los datos originales. El sumatorio de la proporción de varianza explicada acumulada de todas las componentes es siempre 1.</a:t>
                </a:r>
                <a:endParaRPr lang="en-US" sz="2400" dirty="0"/>
              </a:p>
            </p:txBody>
          </p:sp>
        </mc:Choice>
        <mc:Fallback xmlns="">
          <p:sp>
            <p:nvSpPr>
              <p:cNvPr id="5" name="Content Placeholder 2">
                <a:extLst>
                  <a:ext uri="{FF2B5EF4-FFF2-40B4-BE49-F238E27FC236}">
                    <a16:creationId xmlns:a16="http://schemas.microsoft.com/office/drawing/2014/main" id="{2DAFB619-D1AE-4D65-932A-FE9F7F68AA80}"/>
                  </a:ext>
                </a:extLst>
              </p:cNvPr>
              <p:cNvSpPr>
                <a:spLocks noGrp="1" noRot="1" noChangeAspect="1" noMove="1" noResize="1" noEditPoints="1" noAdjustHandles="1" noChangeArrowheads="1" noChangeShapeType="1" noTextEdit="1"/>
              </p:cNvSpPr>
              <p:nvPr>
                <p:ph idx="1"/>
              </p:nvPr>
            </p:nvSpPr>
            <p:spPr>
              <a:xfrm>
                <a:off x="163495" y="1253330"/>
                <a:ext cx="11856870" cy="5604669"/>
              </a:xfrm>
              <a:blipFill>
                <a:blip r:embed="rId2"/>
                <a:stretch>
                  <a:fillRect l="-668" t="-1415" r="-668" b="-979"/>
                </a:stretch>
              </a:blipFill>
            </p:spPr>
            <p:txBody>
              <a:bodyPr/>
              <a:lstStyle/>
              <a:p>
                <a:r>
                  <a:rPr lang="en-US">
                    <a:noFill/>
                  </a:rPr>
                  <a:t> </a:t>
                </a:r>
              </a:p>
            </p:txBody>
          </p:sp>
        </mc:Fallback>
      </mc:AlternateContent>
    </p:spTree>
    <p:extLst>
      <p:ext uri="{BB962C8B-B14F-4D97-AF65-F5344CB8AC3E}">
        <p14:creationId xmlns:p14="http://schemas.microsoft.com/office/powerpoint/2010/main" val="219915586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71021" y="1093533"/>
                <a:ext cx="12029243" cy="2093550"/>
              </a:xfrm>
            </p:spPr>
            <p:txBody>
              <a:bodyPr>
                <a:normAutofit/>
              </a:bodyPr>
              <a:lstStyle/>
              <a:p>
                <a:pPr marL="0" indent="0" algn="just">
                  <a:buNone/>
                </a:pPr>
                <a:r>
                  <a:rPr lang="es-ES" sz="2000" dirty="0"/>
                  <a:t>Por lo general, dada una matriz de datos de dimensiones </a:t>
                </a:r>
                <a14:m>
                  <m:oMath xmlns:m="http://schemas.openxmlformats.org/officeDocument/2006/math">
                    <m:r>
                      <a:rPr lang="es-CR" sz="2000" b="0" i="1" smtClean="0">
                        <a:latin typeface="Cambria Math" panose="02040503050406030204" pitchFamily="18" charset="0"/>
                      </a:rPr>
                      <m:t>𝑛</m:t>
                    </m:r>
                    <m:r>
                      <a:rPr lang="es-CR" sz="2000" b="0" i="1" smtClean="0">
                        <a:latin typeface="Cambria Math" panose="02040503050406030204" pitchFamily="18" charset="0"/>
                      </a:rPr>
                      <m:t>∗</m:t>
                    </m:r>
                    <m:r>
                      <a:rPr lang="es-CR" sz="2000" b="0" i="1" smtClean="0">
                        <a:latin typeface="Cambria Math" panose="02040503050406030204" pitchFamily="18" charset="0"/>
                      </a:rPr>
                      <m:t>𝑝</m:t>
                    </m:r>
                  </m:oMath>
                </a14:m>
                <a:r>
                  <a:rPr lang="es-CR" sz="2000" dirty="0"/>
                  <a:t>, </a:t>
                </a:r>
                <a:r>
                  <a:rPr lang="es-ES" sz="2000" dirty="0"/>
                  <a:t>el número de componentes principales que se pueden calcular es como máximo de </a:t>
                </a:r>
                <a14:m>
                  <m:oMath xmlns:m="http://schemas.openxmlformats.org/officeDocument/2006/math">
                    <m:r>
                      <a:rPr lang="es-CR" sz="2000" i="1">
                        <a:latin typeface="Cambria Math" panose="02040503050406030204" pitchFamily="18" charset="0"/>
                      </a:rPr>
                      <m:t>𝑛</m:t>
                    </m:r>
                    <m:r>
                      <a:rPr lang="es-CR" sz="2000" b="0" i="1" smtClean="0">
                        <a:latin typeface="Cambria Math" panose="02040503050406030204" pitchFamily="18" charset="0"/>
                      </a:rPr>
                      <m:t>−1</m:t>
                    </m:r>
                  </m:oMath>
                </a14:m>
                <a:r>
                  <a:rPr lang="es-CR" sz="2000" dirty="0"/>
                  <a:t> o </a:t>
                </a:r>
                <a14:m>
                  <m:oMath xmlns:m="http://schemas.openxmlformats.org/officeDocument/2006/math">
                    <m:r>
                      <a:rPr lang="es-CR" sz="2000" i="1">
                        <a:latin typeface="Cambria Math" panose="02040503050406030204" pitchFamily="18" charset="0"/>
                      </a:rPr>
                      <m:t>𝑝</m:t>
                    </m:r>
                  </m:oMath>
                </a14:m>
                <a:r>
                  <a:rPr lang="es-CR" sz="2000" dirty="0"/>
                  <a:t> (el </a:t>
                </a:r>
                <a:r>
                  <a:rPr lang="es-ES" sz="2000" dirty="0"/>
                  <a:t>menor de los dos valores es el limitante). Sin embargo, siendo el objetivo del PCA reducir la dimensionalidad, suelen ser de interés utilizar el número mínimo de componentes que resultan suficientes para explicar los datos. No existe una respuesta o método único que permita identificar cual es el número óptimo de componentes principales a utilizar. Una forma de proceder muy extendida consiste en evaluar la proporción de varianza explicada acumulada y seleccionar el número de componentes mínimo a partir del cual el incremento deja de ser sustancial.  Se suele utilizar el gráfico de sedimentación (</a:t>
                </a:r>
                <a:r>
                  <a:rPr lang="es-ES" sz="2000" i="1" dirty="0" err="1"/>
                  <a:t>scree</a:t>
                </a:r>
                <a:r>
                  <a:rPr lang="es-ES" sz="2000" i="1" dirty="0"/>
                  <a:t> </a:t>
                </a:r>
                <a:r>
                  <a:rPr lang="es-ES" sz="2000" i="1" dirty="0" err="1"/>
                  <a:t>plot</a:t>
                </a:r>
                <a:r>
                  <a:rPr lang="es-ES" sz="2000" dirty="0"/>
                  <a:t>).</a:t>
                </a:r>
                <a:endParaRPr lang="es-CR" sz="20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71021" y="1093533"/>
                <a:ext cx="12029243" cy="2093550"/>
              </a:xfrm>
              <a:blipFill>
                <a:blip r:embed="rId2"/>
                <a:stretch>
                  <a:fillRect l="-558" t="-2907" r="-507" b="-1163"/>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E177FCF4-415B-46A0-A3F2-D1DF5846E14B}"/>
              </a:ext>
            </a:extLst>
          </p:cNvPr>
          <p:cNvSpPr>
            <a:spLocks noGrp="1"/>
          </p:cNvSpPr>
          <p:nvPr>
            <p:ph type="title"/>
          </p:nvPr>
        </p:nvSpPr>
        <p:spPr>
          <a:xfrm>
            <a:off x="0" y="176440"/>
            <a:ext cx="12192000" cy="708932"/>
          </a:xfrm>
        </p:spPr>
        <p:txBody>
          <a:bodyPr>
            <a:normAutofit/>
          </a:bodyPr>
          <a:lstStyle/>
          <a:p>
            <a:pPr algn="ctr"/>
            <a:r>
              <a:rPr lang="es-CR" dirty="0"/>
              <a:t>Varianza explicada: óptimo número de PC</a:t>
            </a:r>
          </a:p>
        </p:txBody>
      </p:sp>
      <p:pic>
        <p:nvPicPr>
          <p:cNvPr id="3074" name="Picture 2" descr="https://uc-r.github.io/public/images/analytics/pca/unnamed-chunk-10-1.png">
            <a:extLst>
              <a:ext uri="{FF2B5EF4-FFF2-40B4-BE49-F238E27FC236}">
                <a16:creationId xmlns:a16="http://schemas.microsoft.com/office/drawing/2014/main" id="{1CFDB7D3-CCE7-4592-9ED6-6CF43544C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199" y="3395244"/>
            <a:ext cx="7659951" cy="3282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68540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914405"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914405"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639962"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Componentes Principales</a:t>
            </a:r>
          </a:p>
        </p:txBody>
      </p:sp>
      <p:sp>
        <p:nvSpPr>
          <p:cNvPr id="10" name="9 Rectángulo redondeado"/>
          <p:cNvSpPr/>
          <p:nvPr/>
        </p:nvSpPr>
        <p:spPr>
          <a:xfrm>
            <a:off x="8839200"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Proyecciones</a:t>
            </a:r>
          </a:p>
        </p:txBody>
      </p:sp>
      <p:sp>
        <p:nvSpPr>
          <p:cNvPr id="11" name="10 Elipse"/>
          <p:cNvSpPr/>
          <p:nvPr/>
        </p:nvSpPr>
        <p:spPr>
          <a:xfrm>
            <a:off x="7305383"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3" name="12 Rectángulo redondeado"/>
          <p:cNvSpPr/>
          <p:nvPr/>
        </p:nvSpPr>
        <p:spPr>
          <a:xfrm>
            <a:off x="2639962"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Varianza explicada</a:t>
            </a:r>
          </a:p>
        </p:txBody>
      </p:sp>
    </p:spTree>
    <p:extLst>
      <p:ext uri="{BB962C8B-B14F-4D97-AF65-F5344CB8AC3E}">
        <p14:creationId xmlns:p14="http://schemas.microsoft.com/office/powerpoint/2010/main" val="225477702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Conclusión</a:t>
            </a:r>
          </a:p>
        </p:txBody>
      </p:sp>
    </p:spTree>
    <p:extLst>
      <p:ext uri="{BB962C8B-B14F-4D97-AF65-F5344CB8AC3E}">
        <p14:creationId xmlns:p14="http://schemas.microsoft.com/office/powerpoint/2010/main" val="208333752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Proyecciones</a:t>
            </a:r>
          </a:p>
        </p:txBody>
      </p:sp>
      <p:sp>
        <p:nvSpPr>
          <p:cNvPr id="17" name="16 Rectángulo"/>
          <p:cNvSpPr/>
          <p:nvPr/>
        </p:nvSpPr>
        <p:spPr>
          <a:xfrm>
            <a:off x="6132870" y="1614936"/>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Individuos</a:t>
            </a:r>
          </a:p>
        </p:txBody>
      </p:sp>
      <p:sp>
        <p:nvSpPr>
          <p:cNvPr id="18" name="17 Rectángulo"/>
          <p:cNvSpPr/>
          <p:nvPr/>
        </p:nvSpPr>
        <p:spPr>
          <a:xfrm>
            <a:off x="6132870" y="2319172"/>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Variables</a:t>
            </a:r>
          </a:p>
        </p:txBody>
      </p:sp>
      <p:sp>
        <p:nvSpPr>
          <p:cNvPr id="19" name="18 Rectángulo"/>
          <p:cNvSpPr/>
          <p:nvPr/>
        </p:nvSpPr>
        <p:spPr>
          <a:xfrm>
            <a:off x="6132870" y="3000057"/>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Individuos y variables</a:t>
            </a:r>
          </a:p>
        </p:txBody>
      </p:sp>
    </p:spTree>
    <p:extLst>
      <p:ext uri="{BB962C8B-B14F-4D97-AF65-F5344CB8AC3E}">
        <p14:creationId xmlns:p14="http://schemas.microsoft.com/office/powerpoint/2010/main" val="202890334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452" y="128727"/>
            <a:ext cx="11660776" cy="785759"/>
          </a:xfrm>
        </p:spPr>
        <p:txBody>
          <a:bodyPr/>
          <a:lstStyle/>
          <a:p>
            <a:pPr algn="ctr"/>
            <a:r>
              <a:rPr lang="es-ES" dirty="0"/>
              <a:t>Proyecciones: individuos</a:t>
            </a:r>
          </a:p>
        </p:txBody>
      </p:sp>
      <p:sp>
        <p:nvSpPr>
          <p:cNvPr id="3" name="Marcador de contenido 2"/>
          <p:cNvSpPr>
            <a:spLocks noGrp="1"/>
          </p:cNvSpPr>
          <p:nvPr>
            <p:ph idx="1"/>
          </p:nvPr>
        </p:nvSpPr>
        <p:spPr>
          <a:xfrm>
            <a:off x="199451" y="1207364"/>
            <a:ext cx="11864729" cy="5521910"/>
          </a:xfrm>
        </p:spPr>
        <p:txBody>
          <a:bodyPr>
            <a:normAutofit/>
          </a:bodyPr>
          <a:lstStyle/>
          <a:p>
            <a:pPr algn="just"/>
            <a:r>
              <a:rPr lang="es-CR" sz="2400" dirty="0"/>
              <a:t>En la definición de los ejes principales, </a:t>
            </a:r>
            <a:r>
              <a:rPr lang="es-CR" sz="2400" dirty="0" err="1"/>
              <a:t>F</a:t>
            </a:r>
            <a:r>
              <a:rPr lang="es-CR" sz="2400" i="1" baseline="-25000" dirty="0" err="1"/>
              <a:t>k</a:t>
            </a:r>
            <a:r>
              <a:rPr lang="es-CR" sz="2400" dirty="0"/>
              <a:t> deberá ser ajustado lo mejor posible a la nube de los individuos: la suma de cuadrados de las distancias de los individuos a los </a:t>
            </a:r>
            <a:r>
              <a:rPr lang="es-CR" sz="2400" dirty="0" err="1"/>
              <a:t>F</a:t>
            </a:r>
            <a:r>
              <a:rPr lang="es-CR" sz="2400" i="1" baseline="-25000" dirty="0" err="1"/>
              <a:t>k</a:t>
            </a:r>
            <a:r>
              <a:rPr lang="es-CR" sz="2400" dirty="0"/>
              <a:t> tiene que ser mínima. </a:t>
            </a:r>
            <a:r>
              <a:rPr lang="es-CR" sz="2400" dirty="0" err="1"/>
              <a:t>F</a:t>
            </a:r>
            <a:r>
              <a:rPr lang="es-CR" sz="2400" i="1" baseline="-25000" dirty="0" err="1"/>
              <a:t>k</a:t>
            </a:r>
            <a:r>
              <a:rPr lang="es-CR" sz="2400" dirty="0"/>
              <a:t> es el sub espacio tal que la nube proyectada deba tener una inercia (dispersión) máxima. Los dos puntos anteriores se fundamentan sobre la noción de distancia y proyección ortogonal.</a:t>
            </a:r>
            <a:endParaRPr lang="es-ES" sz="2400" dirty="0"/>
          </a:p>
        </p:txBody>
      </p:sp>
      <p:pic>
        <p:nvPicPr>
          <p:cNvPr id="4" name="Imagen 4"/>
          <p:cNvPicPr>
            <a:picLocks noChangeAspect="1"/>
          </p:cNvPicPr>
          <p:nvPr/>
        </p:nvPicPr>
        <p:blipFill>
          <a:blip r:embed="rId2" cstate="print"/>
          <a:stretch>
            <a:fillRect/>
          </a:stretch>
        </p:blipFill>
        <p:spPr>
          <a:xfrm>
            <a:off x="235347" y="3376613"/>
            <a:ext cx="6062215" cy="3156920"/>
          </a:xfrm>
          <a:prstGeom prst="rect">
            <a:avLst/>
          </a:prstGeom>
        </p:spPr>
      </p:pic>
      <p:sp>
        <p:nvSpPr>
          <p:cNvPr id="5" name="Rectángulo redondeado 5"/>
          <p:cNvSpPr/>
          <p:nvPr/>
        </p:nvSpPr>
        <p:spPr>
          <a:xfrm>
            <a:off x="6380669" y="2936898"/>
            <a:ext cx="5625737" cy="1018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distancia entre f</a:t>
            </a:r>
            <a:r>
              <a:rPr lang="es-CR" baseline="-25000" dirty="0"/>
              <a:t>i</a:t>
            </a:r>
            <a:r>
              <a:rPr lang="es-CR" dirty="0"/>
              <a:t> y </a:t>
            </a:r>
            <a:r>
              <a:rPr lang="es-CR" dirty="0" err="1"/>
              <a:t>f</a:t>
            </a:r>
            <a:r>
              <a:rPr lang="es-CR" baseline="-25000" dirty="0" err="1"/>
              <a:t>j</a:t>
            </a:r>
            <a:r>
              <a:rPr lang="es-CR" dirty="0"/>
              <a:t> es inferior o igual a la distancia entre </a:t>
            </a:r>
            <a:r>
              <a:rPr lang="es-CR" dirty="0" err="1"/>
              <a:t>e</a:t>
            </a:r>
            <a:r>
              <a:rPr lang="es-CR" baseline="-25000" dirty="0" err="1"/>
              <a:t>i</a:t>
            </a:r>
            <a:r>
              <a:rPr lang="es-CR" dirty="0"/>
              <a:t> y e</a:t>
            </a:r>
            <a:r>
              <a:rPr lang="es-CR" baseline="-25000" dirty="0"/>
              <a:t>j</a:t>
            </a:r>
            <a:r>
              <a:rPr lang="es-CR" dirty="0"/>
              <a:t>.</a:t>
            </a:r>
            <a:endParaRPr lang="es-ES" dirty="0"/>
          </a:p>
        </p:txBody>
      </p:sp>
    </p:spTree>
    <p:extLst>
      <p:ext uri="{BB962C8B-B14F-4D97-AF65-F5344CB8AC3E}">
        <p14:creationId xmlns:p14="http://schemas.microsoft.com/office/powerpoint/2010/main" val="30629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9229" y="1520825"/>
            <a:ext cx="10515600" cy="4351338"/>
          </a:xfrm>
        </p:spPr>
        <p:txBody>
          <a:bodyPr>
            <a:normAutofit/>
          </a:bodyPr>
          <a:lstStyle/>
          <a:p>
            <a:r>
              <a:rPr lang="es-CR" sz="2400" dirty="0"/>
              <a:t>En el espacio </a:t>
            </a:r>
            <a:r>
              <a:rPr lang="es-CR" sz="2400" dirty="0" err="1"/>
              <a:t>R</a:t>
            </a:r>
            <a:r>
              <a:rPr lang="es-CR" sz="2400" baseline="30000" dirty="0" err="1"/>
              <a:t>p</a:t>
            </a:r>
            <a:r>
              <a:rPr lang="es-CR" sz="2400" dirty="0"/>
              <a:t> de p dimensiones, se generaliza la siguiente noción: la distancia euclidiana entre dos individuos se expresa como:</a:t>
            </a:r>
          </a:p>
          <a:p>
            <a:endParaRPr lang="es-CR" sz="2400" dirty="0"/>
          </a:p>
          <a:p>
            <a:endParaRPr lang="es-CR" sz="2400" dirty="0"/>
          </a:p>
          <a:p>
            <a:endParaRPr lang="es-CR" sz="2400" dirty="0"/>
          </a:p>
          <a:p>
            <a:endParaRPr lang="es-CR" sz="2400" dirty="0"/>
          </a:p>
          <a:p>
            <a:r>
              <a:rPr lang="es-CR" sz="2400" dirty="0"/>
              <a:t>Por lo tanto</a:t>
            </a:r>
          </a:p>
          <a:p>
            <a:pPr marL="0" indent="0">
              <a:buNone/>
            </a:pPr>
            <a:endParaRPr lang="es-CR" sz="2400" dirty="0"/>
          </a:p>
          <a:p>
            <a:pPr marL="0" indent="0">
              <a:buNone/>
            </a:pPr>
            <a:r>
              <a:rPr lang="es-CR" sz="2400" dirty="0"/>
              <a:t> </a:t>
            </a:r>
            <a:endParaRPr lang="es-ES" sz="2400" dirty="0"/>
          </a:p>
        </p:txBody>
      </p:sp>
      <p:pic>
        <p:nvPicPr>
          <p:cNvPr id="4" name="Imagen 3"/>
          <p:cNvPicPr>
            <a:picLocks noChangeAspect="1"/>
          </p:cNvPicPr>
          <p:nvPr/>
        </p:nvPicPr>
        <p:blipFill>
          <a:blip r:embed="rId2" cstate="print"/>
          <a:stretch>
            <a:fillRect/>
          </a:stretch>
        </p:blipFill>
        <p:spPr>
          <a:xfrm>
            <a:off x="8105025" y="2957851"/>
            <a:ext cx="3625054" cy="2519840"/>
          </a:xfrm>
          <a:prstGeom prst="rect">
            <a:avLst/>
          </a:prstGeom>
        </p:spPr>
      </p:pic>
      <p:pic>
        <p:nvPicPr>
          <p:cNvPr id="5" name="Imagen 4"/>
          <p:cNvPicPr>
            <a:picLocks noChangeAspect="1"/>
          </p:cNvPicPr>
          <p:nvPr/>
        </p:nvPicPr>
        <p:blipFill>
          <a:blip r:embed="rId3" cstate="print"/>
          <a:stretch>
            <a:fillRect/>
          </a:stretch>
        </p:blipFill>
        <p:spPr>
          <a:xfrm>
            <a:off x="8663455" y="5819332"/>
            <a:ext cx="2508194" cy="424125"/>
          </a:xfrm>
          <a:prstGeom prst="rect">
            <a:avLst/>
          </a:prstGeom>
        </p:spPr>
      </p:pic>
      <p:pic>
        <p:nvPicPr>
          <p:cNvPr id="6" name="Imagen 5"/>
          <p:cNvPicPr>
            <a:picLocks noChangeAspect="1"/>
          </p:cNvPicPr>
          <p:nvPr/>
        </p:nvPicPr>
        <p:blipFill>
          <a:blip r:embed="rId4" cstate="print"/>
          <a:stretch>
            <a:fillRect/>
          </a:stretch>
        </p:blipFill>
        <p:spPr>
          <a:xfrm>
            <a:off x="731559" y="2674695"/>
            <a:ext cx="4790504" cy="1021799"/>
          </a:xfrm>
          <a:prstGeom prst="rect">
            <a:avLst/>
          </a:prstGeom>
        </p:spPr>
      </p:pic>
      <p:pic>
        <p:nvPicPr>
          <p:cNvPr id="7" name="Imagen 6"/>
          <p:cNvPicPr>
            <a:picLocks noChangeAspect="1"/>
          </p:cNvPicPr>
          <p:nvPr/>
        </p:nvPicPr>
        <p:blipFill>
          <a:blip r:embed="rId5" cstate="print"/>
          <a:stretch>
            <a:fillRect/>
          </a:stretch>
        </p:blipFill>
        <p:spPr>
          <a:xfrm>
            <a:off x="731559" y="4939378"/>
            <a:ext cx="3273747" cy="932785"/>
          </a:xfrm>
          <a:prstGeom prst="rect">
            <a:avLst/>
          </a:prstGeom>
        </p:spPr>
      </p:pic>
      <p:sp>
        <p:nvSpPr>
          <p:cNvPr id="10" name="Título 1">
            <a:extLst>
              <a:ext uri="{FF2B5EF4-FFF2-40B4-BE49-F238E27FC236}">
                <a16:creationId xmlns:a16="http://schemas.microsoft.com/office/drawing/2014/main" id="{10B64F8C-65CB-4B4B-AE5E-4200522AA69D}"/>
              </a:ext>
            </a:extLst>
          </p:cNvPr>
          <p:cNvSpPr>
            <a:spLocks noGrp="1"/>
          </p:cNvSpPr>
          <p:nvPr>
            <p:ph type="title"/>
          </p:nvPr>
        </p:nvSpPr>
        <p:spPr>
          <a:xfrm>
            <a:off x="199452" y="128727"/>
            <a:ext cx="11660776" cy="785759"/>
          </a:xfrm>
        </p:spPr>
        <p:txBody>
          <a:bodyPr/>
          <a:lstStyle/>
          <a:p>
            <a:pPr algn="ctr"/>
            <a:r>
              <a:rPr lang="es-ES" dirty="0"/>
              <a:t>Proyecciones: individuos</a:t>
            </a:r>
          </a:p>
        </p:txBody>
      </p:sp>
    </p:spTree>
    <p:extLst>
      <p:ext uri="{BB962C8B-B14F-4D97-AF65-F5344CB8AC3E}">
        <p14:creationId xmlns:p14="http://schemas.microsoft.com/office/powerpoint/2010/main" val="319843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91590" y="1311818"/>
            <a:ext cx="9030788" cy="4688387"/>
          </a:xfrm>
        </p:spPr>
        <p:txBody>
          <a:bodyPr>
            <a:normAutofit/>
          </a:bodyPr>
          <a:lstStyle/>
          <a:p>
            <a:pPr algn="just"/>
            <a:r>
              <a:rPr lang="es-CR" sz="2400" dirty="0"/>
              <a:t>Cuando se tienen variables con diferentes unidades de medida, el problema se revuelve transformando los datos mediante el proceso de la estandarización.</a:t>
            </a:r>
          </a:p>
          <a:p>
            <a:pPr algn="just"/>
            <a:endParaRPr lang="es-CR" sz="2400" dirty="0"/>
          </a:p>
          <a:p>
            <a:pPr algn="just"/>
            <a:r>
              <a:rPr lang="es-CR" sz="2400" dirty="0"/>
              <a:t>La observación </a:t>
            </a:r>
            <a:r>
              <a:rPr lang="es-CR" sz="2400" dirty="0" err="1"/>
              <a:t>X</a:t>
            </a:r>
            <a:r>
              <a:rPr lang="es-CR" sz="2400" baseline="-25000" dirty="0" err="1"/>
              <a:t>i</a:t>
            </a:r>
            <a:r>
              <a:rPr lang="es-CR" sz="2400" baseline="30000" dirty="0" err="1"/>
              <a:t>k</a:t>
            </a:r>
            <a:r>
              <a:rPr lang="es-CR" sz="2400" dirty="0"/>
              <a:t> se remplaza por: </a:t>
            </a:r>
          </a:p>
          <a:p>
            <a:pPr algn="just"/>
            <a:endParaRPr lang="es-CR" sz="2400" dirty="0"/>
          </a:p>
          <a:p>
            <a:pPr algn="just"/>
            <a:endParaRPr lang="es-CR" sz="2400" dirty="0"/>
          </a:p>
          <a:p>
            <a:pPr algn="just"/>
            <a:r>
              <a:rPr lang="es-CR" sz="2400" dirty="0"/>
              <a:t>Nótese que al realizar la estandarización, suponemos la normalidad de los datos.</a:t>
            </a:r>
            <a:endParaRPr lang="es-ES" sz="2400" dirty="0"/>
          </a:p>
        </p:txBody>
      </p:sp>
      <p:pic>
        <p:nvPicPr>
          <p:cNvPr id="5" name="Imagen 4"/>
          <p:cNvPicPr>
            <a:picLocks noChangeAspect="1"/>
          </p:cNvPicPr>
          <p:nvPr/>
        </p:nvPicPr>
        <p:blipFill>
          <a:blip r:embed="rId2" cstate="print"/>
          <a:stretch>
            <a:fillRect/>
          </a:stretch>
        </p:blipFill>
        <p:spPr>
          <a:xfrm>
            <a:off x="5193900" y="2574963"/>
            <a:ext cx="1442032" cy="1040741"/>
          </a:xfrm>
          <a:prstGeom prst="rect">
            <a:avLst/>
          </a:prstGeom>
        </p:spPr>
      </p:pic>
      <p:sp>
        <p:nvSpPr>
          <p:cNvPr id="7" name="Título 1">
            <a:extLst>
              <a:ext uri="{FF2B5EF4-FFF2-40B4-BE49-F238E27FC236}">
                <a16:creationId xmlns:a16="http://schemas.microsoft.com/office/drawing/2014/main" id="{36E7465E-6367-4DCC-A5D7-8E33DBB38B16}"/>
              </a:ext>
            </a:extLst>
          </p:cNvPr>
          <p:cNvSpPr>
            <a:spLocks noGrp="1"/>
          </p:cNvSpPr>
          <p:nvPr>
            <p:ph type="title"/>
          </p:nvPr>
        </p:nvSpPr>
        <p:spPr>
          <a:xfrm>
            <a:off x="199452" y="128727"/>
            <a:ext cx="11660776" cy="785759"/>
          </a:xfrm>
        </p:spPr>
        <p:txBody>
          <a:bodyPr/>
          <a:lstStyle/>
          <a:p>
            <a:pPr algn="ctr"/>
            <a:r>
              <a:rPr lang="es-ES" dirty="0"/>
              <a:t>Proyecciones: individuos</a:t>
            </a:r>
          </a:p>
        </p:txBody>
      </p:sp>
    </p:spTree>
    <p:extLst>
      <p:ext uri="{BB962C8B-B14F-4D97-AF65-F5344CB8AC3E}">
        <p14:creationId xmlns:p14="http://schemas.microsoft.com/office/powerpoint/2010/main" val="326692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91588" y="1355362"/>
            <a:ext cx="9940553" cy="4351338"/>
          </a:xfrm>
        </p:spPr>
        <p:txBody>
          <a:bodyPr>
            <a:normAutofit/>
          </a:bodyPr>
          <a:lstStyle/>
          <a:p>
            <a:pPr algn="just"/>
            <a:r>
              <a:rPr lang="es-CR" sz="2400" dirty="0"/>
              <a:t>Para adecuar la distancia de las unidades de estudio, se utiliza  la inercia. Esto es la suma ponderada de las distancias cuadradas de los individuos para el centro de gravedad g. </a:t>
            </a:r>
          </a:p>
          <a:p>
            <a:endParaRPr lang="es-CR" sz="2400" dirty="0"/>
          </a:p>
          <a:p>
            <a:r>
              <a:rPr lang="es-CR" sz="2400" dirty="0"/>
              <a:t>La inercia mide la dispersión total de la nube de puntos.</a:t>
            </a:r>
          </a:p>
          <a:p>
            <a:endParaRPr lang="es-CR" sz="2400" dirty="0"/>
          </a:p>
          <a:p>
            <a:r>
              <a:rPr lang="es-CR" sz="2400" dirty="0"/>
              <a:t>La inercia se expresa como:</a:t>
            </a:r>
            <a:endParaRPr lang="es-ES" sz="2400" dirty="0"/>
          </a:p>
          <a:p>
            <a:endParaRPr lang="es-CR" sz="2400" dirty="0"/>
          </a:p>
          <a:p>
            <a:endParaRPr lang="es-CR" sz="2400" dirty="0"/>
          </a:p>
          <a:p>
            <a:pPr marL="0" indent="0">
              <a:buNone/>
            </a:pPr>
            <a:r>
              <a:rPr lang="es-CR" sz="2400" dirty="0"/>
              <a:t>O de forma general</a:t>
            </a:r>
          </a:p>
        </p:txBody>
      </p:sp>
      <p:pic>
        <p:nvPicPr>
          <p:cNvPr id="5" name="Imagen 4"/>
          <p:cNvPicPr>
            <a:picLocks noChangeAspect="1"/>
          </p:cNvPicPr>
          <p:nvPr/>
        </p:nvPicPr>
        <p:blipFill>
          <a:blip r:embed="rId2" cstate="print"/>
          <a:stretch>
            <a:fillRect/>
          </a:stretch>
        </p:blipFill>
        <p:spPr>
          <a:xfrm>
            <a:off x="4078689" y="3827473"/>
            <a:ext cx="2084732" cy="611719"/>
          </a:xfrm>
          <a:prstGeom prst="rect">
            <a:avLst/>
          </a:prstGeom>
        </p:spPr>
      </p:pic>
      <p:pic>
        <p:nvPicPr>
          <p:cNvPr id="6" name="Imagen 5"/>
          <p:cNvPicPr>
            <a:picLocks noChangeAspect="1"/>
          </p:cNvPicPr>
          <p:nvPr/>
        </p:nvPicPr>
        <p:blipFill>
          <a:blip r:embed="rId3" cstate="print"/>
          <a:stretch>
            <a:fillRect/>
          </a:stretch>
        </p:blipFill>
        <p:spPr>
          <a:xfrm>
            <a:off x="3224117" y="5194720"/>
            <a:ext cx="2019585" cy="611719"/>
          </a:xfrm>
          <a:prstGeom prst="rect">
            <a:avLst/>
          </a:prstGeom>
        </p:spPr>
      </p:pic>
      <p:pic>
        <p:nvPicPr>
          <p:cNvPr id="7" name="Imagen 6"/>
          <p:cNvPicPr>
            <a:picLocks noChangeAspect="1"/>
          </p:cNvPicPr>
          <p:nvPr/>
        </p:nvPicPr>
        <p:blipFill>
          <a:blip r:embed="rId4" cstate="print"/>
          <a:stretch>
            <a:fillRect/>
          </a:stretch>
        </p:blipFill>
        <p:spPr>
          <a:xfrm>
            <a:off x="5901554" y="5622924"/>
            <a:ext cx="1172662" cy="489375"/>
          </a:xfrm>
          <a:prstGeom prst="rect">
            <a:avLst/>
          </a:prstGeom>
        </p:spPr>
      </p:pic>
      <p:sp>
        <p:nvSpPr>
          <p:cNvPr id="9" name="Título 1">
            <a:extLst>
              <a:ext uri="{FF2B5EF4-FFF2-40B4-BE49-F238E27FC236}">
                <a16:creationId xmlns:a16="http://schemas.microsoft.com/office/drawing/2014/main" id="{77E5B360-758B-400C-AA1C-3C975E49D1FF}"/>
              </a:ext>
            </a:extLst>
          </p:cNvPr>
          <p:cNvSpPr>
            <a:spLocks noGrp="1"/>
          </p:cNvSpPr>
          <p:nvPr>
            <p:ph type="title"/>
          </p:nvPr>
        </p:nvSpPr>
        <p:spPr>
          <a:xfrm>
            <a:off x="199452" y="128727"/>
            <a:ext cx="11660776" cy="785759"/>
          </a:xfrm>
        </p:spPr>
        <p:txBody>
          <a:bodyPr/>
          <a:lstStyle/>
          <a:p>
            <a:pPr algn="ctr"/>
            <a:r>
              <a:rPr lang="es-ES" dirty="0"/>
              <a:t>Proyecciones: individuos y la inercia total</a:t>
            </a:r>
          </a:p>
        </p:txBody>
      </p:sp>
    </p:spTree>
    <p:extLst>
      <p:ext uri="{BB962C8B-B14F-4D97-AF65-F5344CB8AC3E}">
        <p14:creationId xmlns:p14="http://schemas.microsoft.com/office/powerpoint/2010/main" val="32767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91589" y="940526"/>
            <a:ext cx="8586651" cy="5843451"/>
          </a:xfrm>
        </p:spPr>
        <p:txBody>
          <a:bodyPr>
            <a:normAutofit lnSpcReduction="10000"/>
          </a:bodyPr>
          <a:lstStyle/>
          <a:p>
            <a:pPr algn="just"/>
            <a:r>
              <a:rPr lang="es-CR" sz="2400" dirty="0"/>
              <a:t>La inercia es por lo tanto igual a la suma de las variancias de las variables estudiadas.</a:t>
            </a:r>
          </a:p>
          <a:p>
            <a:pPr algn="just"/>
            <a:endParaRPr lang="es-CR" sz="2400" dirty="0"/>
          </a:p>
          <a:p>
            <a:pPr algn="just"/>
            <a:r>
              <a:rPr lang="es-CR" sz="2400" dirty="0"/>
              <a:t>Si denominamos V la matriz de variancias y covariancias:</a:t>
            </a:r>
          </a:p>
          <a:p>
            <a:pPr algn="just"/>
            <a:endParaRPr lang="es-CR" sz="2400" dirty="0"/>
          </a:p>
          <a:p>
            <a:pPr algn="just"/>
            <a:endParaRPr lang="es-CR" sz="2400" dirty="0"/>
          </a:p>
          <a:p>
            <a:pPr algn="just"/>
            <a:endParaRPr lang="es-CR" sz="2400" dirty="0"/>
          </a:p>
          <a:p>
            <a:pPr algn="just"/>
            <a:endParaRPr lang="es-CR" sz="2400" dirty="0"/>
          </a:p>
          <a:p>
            <a:pPr algn="just"/>
            <a:endParaRPr lang="es-CR" sz="2400" dirty="0"/>
          </a:p>
          <a:p>
            <a:pPr algn="just"/>
            <a:r>
              <a:rPr lang="es-CR" sz="2400" dirty="0"/>
              <a:t>En el caso donde las variables son estandarizadas, la variancia de cada variable es de 1. </a:t>
            </a:r>
          </a:p>
          <a:p>
            <a:pPr algn="just"/>
            <a:endParaRPr lang="es-CR" sz="2400" dirty="0"/>
          </a:p>
          <a:p>
            <a:pPr algn="just"/>
            <a:r>
              <a:rPr lang="es-CR" sz="2400" dirty="0"/>
              <a:t>Por lo tanto, en el caso anterior, la inercia es igual a p (total de variables).</a:t>
            </a:r>
          </a:p>
        </p:txBody>
      </p:sp>
      <p:pic>
        <p:nvPicPr>
          <p:cNvPr id="5" name="Imagen 4"/>
          <p:cNvPicPr>
            <a:picLocks noChangeAspect="1"/>
          </p:cNvPicPr>
          <p:nvPr/>
        </p:nvPicPr>
        <p:blipFill>
          <a:blip r:embed="rId2" cstate="print"/>
          <a:stretch>
            <a:fillRect/>
          </a:stretch>
        </p:blipFill>
        <p:spPr>
          <a:xfrm>
            <a:off x="2318746" y="2883031"/>
            <a:ext cx="4332335" cy="1557844"/>
          </a:xfrm>
          <a:prstGeom prst="rect">
            <a:avLst/>
          </a:prstGeom>
        </p:spPr>
      </p:pic>
      <p:sp>
        <p:nvSpPr>
          <p:cNvPr id="7" name="Título 1">
            <a:extLst>
              <a:ext uri="{FF2B5EF4-FFF2-40B4-BE49-F238E27FC236}">
                <a16:creationId xmlns:a16="http://schemas.microsoft.com/office/drawing/2014/main" id="{86ED9AEE-CE6D-46C6-BFDF-0F1D9831AD96}"/>
              </a:ext>
            </a:extLst>
          </p:cNvPr>
          <p:cNvSpPr txBox="1">
            <a:spLocks/>
          </p:cNvSpPr>
          <p:nvPr/>
        </p:nvSpPr>
        <p:spPr>
          <a:xfrm>
            <a:off x="199452" y="128727"/>
            <a:ext cx="11660776" cy="785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a:t>Proyecciones: individuos y la inercia total</a:t>
            </a:r>
            <a:endParaRPr lang="es-ES" dirty="0"/>
          </a:p>
        </p:txBody>
      </p:sp>
    </p:spTree>
    <p:extLst>
      <p:ext uri="{BB962C8B-B14F-4D97-AF65-F5344CB8AC3E}">
        <p14:creationId xmlns:p14="http://schemas.microsoft.com/office/powerpoint/2010/main" val="364298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5686" y="1372779"/>
            <a:ext cx="7757160" cy="4351338"/>
          </a:xfrm>
        </p:spPr>
        <p:txBody>
          <a:bodyPr>
            <a:normAutofit/>
          </a:bodyPr>
          <a:lstStyle/>
          <a:p>
            <a:r>
              <a:rPr lang="es-CR" sz="2400" dirty="0"/>
              <a:t>Sea F es un sub espacio de R</a:t>
            </a:r>
            <a:r>
              <a:rPr lang="es-CR" sz="2400" baseline="30000" dirty="0"/>
              <a:t>P</a:t>
            </a:r>
          </a:p>
          <a:p>
            <a:endParaRPr lang="es-CR" sz="2400" baseline="30000" dirty="0"/>
          </a:p>
          <a:p>
            <a:r>
              <a:rPr lang="es-CR" sz="2400" dirty="0"/>
              <a:t>fi la proyección ortogonal de </a:t>
            </a:r>
            <a:r>
              <a:rPr lang="es-CR" sz="2400" dirty="0" err="1"/>
              <a:t>ei</a:t>
            </a:r>
            <a:r>
              <a:rPr lang="es-CR" sz="2400" dirty="0"/>
              <a:t> sobre F se representa como</a:t>
            </a:r>
          </a:p>
          <a:p>
            <a:pPr marL="0" indent="0">
              <a:buNone/>
            </a:pPr>
            <a:endParaRPr lang="es-CR" sz="2400" dirty="0"/>
          </a:p>
          <a:p>
            <a:pPr marL="0" indent="0">
              <a:buNone/>
            </a:pPr>
            <a:r>
              <a:rPr lang="es-CR" sz="2400" dirty="0"/>
              <a:t> </a:t>
            </a:r>
            <a:endParaRPr lang="es-ES" sz="2400" baseline="30000" dirty="0"/>
          </a:p>
        </p:txBody>
      </p:sp>
      <p:pic>
        <p:nvPicPr>
          <p:cNvPr id="5" name="Imagen 4"/>
          <p:cNvPicPr>
            <a:picLocks noChangeAspect="1"/>
          </p:cNvPicPr>
          <p:nvPr/>
        </p:nvPicPr>
        <p:blipFill>
          <a:blip r:embed="rId2" cstate="print"/>
          <a:stretch>
            <a:fillRect/>
          </a:stretch>
        </p:blipFill>
        <p:spPr>
          <a:xfrm>
            <a:off x="3002999" y="3196753"/>
            <a:ext cx="3974021" cy="464906"/>
          </a:xfrm>
          <a:prstGeom prst="rect">
            <a:avLst/>
          </a:prstGeom>
        </p:spPr>
      </p:pic>
      <p:pic>
        <p:nvPicPr>
          <p:cNvPr id="6" name="Imagen 5"/>
          <p:cNvPicPr>
            <a:picLocks noChangeAspect="1"/>
          </p:cNvPicPr>
          <p:nvPr/>
        </p:nvPicPr>
        <p:blipFill>
          <a:blip r:embed="rId3" cstate="print"/>
          <a:stretch>
            <a:fillRect/>
          </a:stretch>
        </p:blipFill>
        <p:spPr>
          <a:xfrm>
            <a:off x="2389809" y="4337036"/>
            <a:ext cx="2866507" cy="1998281"/>
          </a:xfrm>
          <a:prstGeom prst="rect">
            <a:avLst/>
          </a:prstGeom>
        </p:spPr>
      </p:pic>
      <p:sp>
        <p:nvSpPr>
          <p:cNvPr id="7" name="Rectángulo redondeado 6"/>
          <p:cNvSpPr/>
          <p:nvPr/>
        </p:nvSpPr>
        <p:spPr>
          <a:xfrm>
            <a:off x="6977020" y="4661671"/>
            <a:ext cx="3457303" cy="1123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Proyección ortogonal de la nube sobre el sub espacio</a:t>
            </a:r>
            <a:endParaRPr lang="es-ES" dirty="0"/>
          </a:p>
        </p:txBody>
      </p:sp>
      <p:sp>
        <p:nvSpPr>
          <p:cNvPr id="9" name="Título 1">
            <a:extLst>
              <a:ext uri="{FF2B5EF4-FFF2-40B4-BE49-F238E27FC236}">
                <a16:creationId xmlns:a16="http://schemas.microsoft.com/office/drawing/2014/main" id="{A7617675-9F63-4F9E-86BB-14DEDCC1454A}"/>
              </a:ext>
            </a:extLst>
          </p:cNvPr>
          <p:cNvSpPr>
            <a:spLocks noGrp="1"/>
          </p:cNvSpPr>
          <p:nvPr>
            <p:ph type="title"/>
          </p:nvPr>
        </p:nvSpPr>
        <p:spPr>
          <a:xfrm>
            <a:off x="199452" y="128727"/>
            <a:ext cx="11660776" cy="785759"/>
          </a:xfrm>
        </p:spPr>
        <p:txBody>
          <a:bodyPr/>
          <a:lstStyle/>
          <a:p>
            <a:pPr algn="ctr"/>
            <a:r>
              <a:rPr lang="es-ES" dirty="0"/>
              <a:t>Proyecciones: individuos y la inercia total</a:t>
            </a:r>
          </a:p>
        </p:txBody>
      </p:sp>
    </p:spTree>
    <p:extLst>
      <p:ext uri="{BB962C8B-B14F-4D97-AF65-F5344CB8AC3E}">
        <p14:creationId xmlns:p14="http://schemas.microsoft.com/office/powerpoint/2010/main" val="201586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06977" y="1250859"/>
            <a:ext cx="7617823" cy="5437324"/>
          </a:xfrm>
        </p:spPr>
        <p:txBody>
          <a:bodyPr>
            <a:normAutofit/>
          </a:bodyPr>
          <a:lstStyle/>
          <a:p>
            <a:r>
              <a:rPr lang="es-CR" sz="2400" dirty="0"/>
              <a:t>Se busca para F que sea mínimo: </a:t>
            </a:r>
          </a:p>
          <a:p>
            <a:endParaRPr lang="es-CR" sz="2400" dirty="0"/>
          </a:p>
          <a:p>
            <a:r>
              <a:rPr lang="es-CR" sz="2400" dirty="0"/>
              <a:t>Lo que equivaldría que, según el teorema de Pitágoras a maximizar la siguiente expresión:</a:t>
            </a:r>
          </a:p>
          <a:p>
            <a:endParaRPr lang="es-CR" sz="2400" dirty="0"/>
          </a:p>
          <a:p>
            <a:r>
              <a:rPr lang="es-CR" sz="2400" dirty="0"/>
              <a:t>De lo anterior se obtiene:</a:t>
            </a:r>
          </a:p>
          <a:p>
            <a:endParaRPr lang="es-CR" sz="2400" dirty="0"/>
          </a:p>
          <a:p>
            <a:endParaRPr lang="es-CR" sz="2400" dirty="0"/>
          </a:p>
          <a:p>
            <a:r>
              <a:rPr lang="es-CR" sz="2400" dirty="0"/>
              <a:t>Y por lo tanto:</a:t>
            </a:r>
          </a:p>
          <a:p>
            <a:endParaRPr lang="es-CR" sz="2400" dirty="0"/>
          </a:p>
          <a:p>
            <a:endParaRPr lang="es-CR" sz="2400" dirty="0"/>
          </a:p>
          <a:p>
            <a:endParaRPr lang="es-CR" sz="2400" dirty="0"/>
          </a:p>
          <a:p>
            <a:endParaRPr lang="es-ES" sz="2400" dirty="0"/>
          </a:p>
        </p:txBody>
      </p:sp>
      <p:pic>
        <p:nvPicPr>
          <p:cNvPr id="5" name="Imagen 4"/>
          <p:cNvPicPr>
            <a:picLocks noChangeAspect="1"/>
          </p:cNvPicPr>
          <p:nvPr/>
        </p:nvPicPr>
        <p:blipFill>
          <a:blip r:embed="rId2" cstate="print"/>
          <a:stretch>
            <a:fillRect/>
          </a:stretch>
        </p:blipFill>
        <p:spPr>
          <a:xfrm>
            <a:off x="5269219" y="1137586"/>
            <a:ext cx="1270384" cy="611719"/>
          </a:xfrm>
          <a:prstGeom prst="rect">
            <a:avLst/>
          </a:prstGeom>
        </p:spPr>
      </p:pic>
      <p:pic>
        <p:nvPicPr>
          <p:cNvPr id="6" name="Imagen 5"/>
          <p:cNvPicPr>
            <a:picLocks noChangeAspect="1"/>
          </p:cNvPicPr>
          <p:nvPr/>
        </p:nvPicPr>
        <p:blipFill>
          <a:blip r:embed="rId3" cstate="print"/>
          <a:stretch>
            <a:fillRect/>
          </a:stretch>
        </p:blipFill>
        <p:spPr>
          <a:xfrm>
            <a:off x="5460808" y="2923591"/>
            <a:ext cx="1270384" cy="595406"/>
          </a:xfrm>
          <a:prstGeom prst="rect">
            <a:avLst/>
          </a:prstGeom>
        </p:spPr>
      </p:pic>
      <p:pic>
        <p:nvPicPr>
          <p:cNvPr id="7" name="Imagen 6"/>
          <p:cNvPicPr>
            <a:picLocks noChangeAspect="1"/>
          </p:cNvPicPr>
          <p:nvPr/>
        </p:nvPicPr>
        <p:blipFill>
          <a:blip r:embed="rId4" cstate="print"/>
          <a:stretch>
            <a:fillRect/>
          </a:stretch>
        </p:blipFill>
        <p:spPr>
          <a:xfrm>
            <a:off x="2724597" y="4112003"/>
            <a:ext cx="4006595" cy="448594"/>
          </a:xfrm>
          <a:prstGeom prst="rect">
            <a:avLst/>
          </a:prstGeom>
        </p:spPr>
      </p:pic>
      <p:pic>
        <p:nvPicPr>
          <p:cNvPr id="8" name="Imagen 7"/>
          <p:cNvPicPr>
            <a:picLocks noChangeAspect="1"/>
          </p:cNvPicPr>
          <p:nvPr/>
        </p:nvPicPr>
        <p:blipFill>
          <a:blip r:embed="rId5" cstate="print"/>
          <a:stretch>
            <a:fillRect/>
          </a:stretch>
        </p:blipFill>
        <p:spPr>
          <a:xfrm>
            <a:off x="2317485" y="5302601"/>
            <a:ext cx="5048961" cy="579094"/>
          </a:xfrm>
          <a:prstGeom prst="rect">
            <a:avLst/>
          </a:prstGeom>
        </p:spPr>
      </p:pic>
      <p:sp>
        <p:nvSpPr>
          <p:cNvPr id="9" name="Rectángulo redondeado 8"/>
          <p:cNvSpPr/>
          <p:nvPr/>
        </p:nvSpPr>
        <p:spPr>
          <a:xfrm>
            <a:off x="2049683" y="5994968"/>
            <a:ext cx="1520831" cy="542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Inercia total</a:t>
            </a:r>
            <a:endParaRPr lang="es-ES" dirty="0"/>
          </a:p>
        </p:txBody>
      </p:sp>
      <p:sp>
        <p:nvSpPr>
          <p:cNvPr id="10" name="Rectángulo redondeado 9"/>
          <p:cNvSpPr/>
          <p:nvPr/>
        </p:nvSpPr>
        <p:spPr>
          <a:xfrm>
            <a:off x="6096000" y="5994968"/>
            <a:ext cx="1520831" cy="542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200" dirty="0"/>
              <a:t>Maximizar inercia de la nube proyectada</a:t>
            </a:r>
            <a:endParaRPr lang="es-ES" sz="1200" dirty="0"/>
          </a:p>
        </p:txBody>
      </p:sp>
      <p:sp>
        <p:nvSpPr>
          <p:cNvPr id="11" name="Rectángulo redondeado 10"/>
          <p:cNvSpPr/>
          <p:nvPr/>
        </p:nvSpPr>
        <p:spPr>
          <a:xfrm>
            <a:off x="4115888" y="6013648"/>
            <a:ext cx="1520831" cy="542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1200" dirty="0"/>
              <a:t>Minimizar distancia entre individuos y la proyección</a:t>
            </a:r>
            <a:endParaRPr lang="es-ES" sz="1200" dirty="0"/>
          </a:p>
        </p:txBody>
      </p:sp>
      <p:sp>
        <p:nvSpPr>
          <p:cNvPr id="13" name="Título 1">
            <a:extLst>
              <a:ext uri="{FF2B5EF4-FFF2-40B4-BE49-F238E27FC236}">
                <a16:creationId xmlns:a16="http://schemas.microsoft.com/office/drawing/2014/main" id="{7FDAC8FC-F402-49D0-A98E-7E3589156288}"/>
              </a:ext>
            </a:extLst>
          </p:cNvPr>
          <p:cNvSpPr>
            <a:spLocks noGrp="1"/>
          </p:cNvSpPr>
          <p:nvPr>
            <p:ph type="title"/>
          </p:nvPr>
        </p:nvSpPr>
        <p:spPr>
          <a:xfrm>
            <a:off x="199452" y="128727"/>
            <a:ext cx="11660776" cy="785759"/>
          </a:xfrm>
        </p:spPr>
        <p:txBody>
          <a:bodyPr/>
          <a:lstStyle/>
          <a:p>
            <a:pPr algn="ctr"/>
            <a:r>
              <a:rPr lang="es-ES" dirty="0"/>
              <a:t>Proyecciones: individuos y la inercia total</a:t>
            </a:r>
          </a:p>
        </p:txBody>
      </p:sp>
    </p:spTree>
    <p:extLst>
      <p:ext uri="{BB962C8B-B14F-4D97-AF65-F5344CB8AC3E}">
        <p14:creationId xmlns:p14="http://schemas.microsoft.com/office/powerpoint/2010/main" val="400138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5954" y="1106133"/>
            <a:ext cx="9315995" cy="5423192"/>
          </a:xfrm>
        </p:spPr>
        <p:txBody>
          <a:bodyPr>
            <a:normAutofit/>
          </a:bodyPr>
          <a:lstStyle/>
          <a:p>
            <a:pPr algn="just"/>
            <a:r>
              <a:rPr lang="es-CR" sz="2400" dirty="0"/>
              <a:t>La búsqueda de los ejes con el máximo de inercia equivale a la construcción de nuevas variables con máxima variancia (las variables están asociadas a los nuevos ejes mediante combinaciones lineales).</a:t>
            </a:r>
          </a:p>
          <a:p>
            <a:pPr algn="just"/>
            <a:endParaRPr lang="es-CR" sz="2400" dirty="0"/>
          </a:p>
          <a:p>
            <a:pPr algn="just"/>
            <a:r>
              <a:rPr lang="es-CR" sz="2400" dirty="0"/>
              <a:t>En otros términos, realizamos un cambio del sistema de referencia en el espacio </a:t>
            </a:r>
            <a:r>
              <a:rPr lang="es-CR" sz="2400" dirty="0" err="1"/>
              <a:t>R</a:t>
            </a:r>
            <a:r>
              <a:rPr lang="es-CR" sz="2400" baseline="30000" dirty="0" err="1"/>
              <a:t>p</a:t>
            </a:r>
            <a:r>
              <a:rPr lang="es-CR" sz="2400" dirty="0"/>
              <a:t> de manera de </a:t>
            </a:r>
            <a:r>
              <a:rPr lang="es-CR" sz="2400" dirty="0" err="1"/>
              <a:t>colozarse</a:t>
            </a:r>
            <a:r>
              <a:rPr lang="es-CR" sz="2400" dirty="0"/>
              <a:t> en un nuevo sistema de representación donde el primer eje aporta la mayor cantidad posible de inercia total a la nube, el segundo eje la mayor cantidad de inercia no tomada en cuenta en el primer eje, y así consecutivamente. </a:t>
            </a:r>
          </a:p>
          <a:p>
            <a:endParaRPr lang="es-CR" sz="2400" dirty="0"/>
          </a:p>
          <a:p>
            <a:r>
              <a:rPr lang="es-CR" sz="2400" dirty="0"/>
              <a:t>Esta reorganización se apoya sobre la </a:t>
            </a:r>
            <a:r>
              <a:rPr lang="es-CR" sz="2400" dirty="0" err="1"/>
              <a:t>diagonalización</a:t>
            </a:r>
            <a:r>
              <a:rPr lang="es-CR" sz="2400" dirty="0"/>
              <a:t> de la matriz de variancia y covariancia.</a:t>
            </a:r>
            <a:endParaRPr lang="es-ES" sz="2400" dirty="0"/>
          </a:p>
        </p:txBody>
      </p:sp>
      <p:sp>
        <p:nvSpPr>
          <p:cNvPr id="6" name="Título 1">
            <a:extLst>
              <a:ext uri="{FF2B5EF4-FFF2-40B4-BE49-F238E27FC236}">
                <a16:creationId xmlns:a16="http://schemas.microsoft.com/office/drawing/2014/main" id="{3EAF6828-9023-4A65-9A52-B4EF9FBBE9BD}"/>
              </a:ext>
            </a:extLst>
          </p:cNvPr>
          <p:cNvSpPr>
            <a:spLocks noGrp="1"/>
          </p:cNvSpPr>
          <p:nvPr>
            <p:ph type="title"/>
          </p:nvPr>
        </p:nvSpPr>
        <p:spPr>
          <a:xfrm>
            <a:off x="199452" y="128727"/>
            <a:ext cx="11660776" cy="785759"/>
          </a:xfrm>
        </p:spPr>
        <p:txBody>
          <a:bodyPr/>
          <a:lstStyle/>
          <a:p>
            <a:pPr algn="ctr"/>
            <a:r>
              <a:rPr lang="es-ES" dirty="0"/>
              <a:t>Proyecciones: individuos y la inercia total</a:t>
            </a:r>
          </a:p>
        </p:txBody>
      </p:sp>
      <p:pic>
        <p:nvPicPr>
          <p:cNvPr id="17410" name="Picture 2" descr="Image result for inerti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057" t="16343" r="28568" b="13658"/>
          <a:stretch/>
        </p:blipFill>
        <p:spPr bwMode="auto">
          <a:xfrm>
            <a:off x="9905999" y="1498599"/>
            <a:ext cx="1917903" cy="170180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Image result for inertia stati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8852" y="4216400"/>
            <a:ext cx="2495348" cy="240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5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2735" y="1135626"/>
            <a:ext cx="8952271" cy="5574890"/>
          </a:xfrm>
        </p:spPr>
        <p:txBody>
          <a:bodyPr>
            <a:normAutofit/>
          </a:bodyPr>
          <a:lstStyle/>
          <a:p>
            <a:pPr algn="just"/>
            <a:r>
              <a:rPr lang="es-CR" sz="2400" dirty="0"/>
              <a:t>Sobre los ejes principales, denominamos ejes principales de inercia a los ejes de direccionan los vectores propios de V normados en 1.</a:t>
            </a:r>
          </a:p>
          <a:p>
            <a:pPr algn="just"/>
            <a:endParaRPr lang="es-CR" sz="2400" dirty="0"/>
          </a:p>
          <a:p>
            <a:pPr algn="just"/>
            <a:r>
              <a:rPr lang="es-CR" sz="2400" dirty="0"/>
              <a:t>En total hay </a:t>
            </a:r>
            <a:r>
              <a:rPr lang="es-CR" sz="2400" i="1" dirty="0"/>
              <a:t>p</a:t>
            </a:r>
            <a:r>
              <a:rPr lang="es-CR" sz="2400" dirty="0"/>
              <a:t>.</a:t>
            </a:r>
          </a:p>
          <a:p>
            <a:pPr algn="just"/>
            <a:endParaRPr lang="es-CR" sz="2400" dirty="0"/>
          </a:p>
          <a:p>
            <a:pPr algn="just"/>
            <a:r>
              <a:rPr lang="es-CR" sz="2400" dirty="0"/>
              <a:t>El primer eje está asociado a la mayor cantidad de valores propios. Lo notamos como u</a:t>
            </a:r>
            <a:r>
              <a:rPr lang="es-CR" sz="2400" baseline="30000" dirty="0"/>
              <a:t>1</a:t>
            </a:r>
            <a:r>
              <a:rPr lang="es-CR" sz="2400" dirty="0"/>
              <a:t>.</a:t>
            </a:r>
          </a:p>
          <a:p>
            <a:pPr algn="just"/>
            <a:endParaRPr lang="es-CR" sz="2400" dirty="0"/>
          </a:p>
          <a:p>
            <a:pPr algn="just"/>
            <a:r>
              <a:rPr lang="es-CR" sz="2400" dirty="0"/>
              <a:t>El segundo eje está asociado a la mayor cantidad de valores propios. Lo notamos como u</a:t>
            </a:r>
            <a:r>
              <a:rPr lang="es-CR" sz="2400" baseline="30000" dirty="0"/>
              <a:t>2</a:t>
            </a:r>
            <a:r>
              <a:rPr lang="es-CR" sz="2400" dirty="0"/>
              <a:t>.</a:t>
            </a:r>
          </a:p>
          <a:p>
            <a:pPr algn="just"/>
            <a:endParaRPr lang="es-CR" sz="2400" dirty="0"/>
          </a:p>
        </p:txBody>
      </p:sp>
      <p:sp>
        <p:nvSpPr>
          <p:cNvPr id="6" name="Título 1">
            <a:extLst>
              <a:ext uri="{FF2B5EF4-FFF2-40B4-BE49-F238E27FC236}">
                <a16:creationId xmlns:a16="http://schemas.microsoft.com/office/drawing/2014/main" id="{90399118-1682-4878-9CED-B36BA9A60E64}"/>
              </a:ext>
            </a:extLst>
          </p:cNvPr>
          <p:cNvSpPr>
            <a:spLocks noGrp="1"/>
          </p:cNvSpPr>
          <p:nvPr>
            <p:ph type="title"/>
          </p:nvPr>
        </p:nvSpPr>
        <p:spPr>
          <a:xfrm>
            <a:off x="199452" y="128727"/>
            <a:ext cx="11660776" cy="785759"/>
          </a:xfrm>
        </p:spPr>
        <p:txBody>
          <a:bodyPr/>
          <a:lstStyle/>
          <a:p>
            <a:pPr algn="ctr"/>
            <a:r>
              <a:rPr lang="es-ES" dirty="0"/>
              <a:t>Proyecciones: individuos y la inercia total</a:t>
            </a:r>
          </a:p>
        </p:txBody>
      </p:sp>
      <p:pic>
        <p:nvPicPr>
          <p:cNvPr id="18434" name="Picture 2" descr="Image result for principal component a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5550" y="1287460"/>
            <a:ext cx="2366398" cy="263702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principal component a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328" y="4184048"/>
            <a:ext cx="2842348" cy="252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20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Tree>
    <p:extLst>
      <p:ext uri="{BB962C8B-B14F-4D97-AF65-F5344CB8AC3E}">
        <p14:creationId xmlns:p14="http://schemas.microsoft.com/office/powerpoint/2010/main" val="2622457580"/>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7135" y="1071915"/>
            <a:ext cx="8723811" cy="5446031"/>
          </a:xfrm>
        </p:spPr>
        <p:txBody>
          <a:bodyPr>
            <a:normAutofit/>
          </a:bodyPr>
          <a:lstStyle/>
          <a:p>
            <a:pPr algn="just"/>
            <a:r>
              <a:rPr lang="es-CR" sz="2400" dirty="0"/>
              <a:t>A cada eje está asociado una variable llamada componente principal.</a:t>
            </a:r>
          </a:p>
          <a:p>
            <a:pPr algn="just"/>
            <a:endParaRPr lang="es-CR" sz="2400" dirty="0"/>
          </a:p>
          <a:p>
            <a:pPr algn="just"/>
            <a:r>
              <a:rPr lang="es-CR" sz="2400" dirty="0"/>
              <a:t>El componente c</a:t>
            </a:r>
            <a:r>
              <a:rPr lang="es-CR" sz="2400" baseline="30000" dirty="0"/>
              <a:t>1</a:t>
            </a:r>
            <a:r>
              <a:rPr lang="es-CR" sz="2400" dirty="0"/>
              <a:t> es el vector que contiene las coordenadas de las  proyecciones de los individuos  sobre el eje 1.</a:t>
            </a:r>
          </a:p>
          <a:p>
            <a:pPr algn="just"/>
            <a:endParaRPr lang="es-CR" sz="2400" dirty="0"/>
          </a:p>
          <a:p>
            <a:pPr algn="just"/>
            <a:r>
              <a:rPr lang="es-CR" sz="2400" dirty="0"/>
              <a:t>El componente c</a:t>
            </a:r>
            <a:r>
              <a:rPr lang="es-CR" sz="2400" baseline="30000" dirty="0"/>
              <a:t>2</a:t>
            </a:r>
            <a:r>
              <a:rPr lang="es-CR" sz="2400" dirty="0"/>
              <a:t> es el vector que contiene las coordenadas de proyecciones de los individuos  sobre el eje 2.</a:t>
            </a:r>
          </a:p>
          <a:p>
            <a:pPr algn="just"/>
            <a:endParaRPr lang="es-CR" sz="2400" dirty="0"/>
          </a:p>
          <a:p>
            <a:pPr algn="just"/>
            <a:r>
              <a:rPr lang="es-CR" sz="2400" dirty="0"/>
              <a:t>Para obtener dichas coordenadas, cada componente principal es una combinación lineal de las variables iniciales. </a:t>
            </a:r>
            <a:endParaRPr lang="es-ES" sz="2400" dirty="0"/>
          </a:p>
        </p:txBody>
      </p:sp>
      <p:pic>
        <p:nvPicPr>
          <p:cNvPr id="5" name="Imagen 4"/>
          <p:cNvPicPr>
            <a:picLocks noChangeAspect="1"/>
          </p:cNvPicPr>
          <p:nvPr/>
        </p:nvPicPr>
        <p:blipFill>
          <a:blip r:embed="rId2" cstate="print"/>
          <a:stretch>
            <a:fillRect/>
          </a:stretch>
        </p:blipFill>
        <p:spPr>
          <a:xfrm>
            <a:off x="3098998" y="5854666"/>
            <a:ext cx="3583134" cy="619875"/>
          </a:xfrm>
          <a:prstGeom prst="rect">
            <a:avLst/>
          </a:prstGeom>
        </p:spPr>
      </p:pic>
      <p:sp>
        <p:nvSpPr>
          <p:cNvPr id="7" name="Título 1">
            <a:extLst>
              <a:ext uri="{FF2B5EF4-FFF2-40B4-BE49-F238E27FC236}">
                <a16:creationId xmlns:a16="http://schemas.microsoft.com/office/drawing/2014/main" id="{83F14F88-5E75-46BF-9092-071C954EBB98}"/>
              </a:ext>
            </a:extLst>
          </p:cNvPr>
          <p:cNvSpPr>
            <a:spLocks noGrp="1"/>
          </p:cNvSpPr>
          <p:nvPr>
            <p:ph type="title"/>
          </p:nvPr>
        </p:nvSpPr>
        <p:spPr>
          <a:xfrm>
            <a:off x="199452" y="128727"/>
            <a:ext cx="11660776" cy="785759"/>
          </a:xfrm>
        </p:spPr>
        <p:txBody>
          <a:bodyPr/>
          <a:lstStyle/>
          <a:p>
            <a:pPr algn="ctr"/>
            <a:r>
              <a:rPr lang="es-ES" dirty="0"/>
              <a:t>Proyecciones: individuos y la inercia total</a:t>
            </a:r>
          </a:p>
        </p:txBody>
      </p:sp>
      <p:pic>
        <p:nvPicPr>
          <p:cNvPr id="19460" name="Picture 4" descr="Image result for principal component a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289" y="1249026"/>
            <a:ext cx="2938220" cy="5151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36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4394" y="1468573"/>
            <a:ext cx="7722326" cy="5256692"/>
          </a:xfrm>
        </p:spPr>
        <p:txBody>
          <a:bodyPr>
            <a:normAutofit/>
          </a:bodyPr>
          <a:lstStyle/>
          <a:p>
            <a:pPr marL="0" indent="0" algn="just">
              <a:buNone/>
            </a:pPr>
            <a:r>
              <a:rPr lang="es-CR" sz="2400" dirty="0"/>
              <a:t>1.  La variancia de un componente principal es igual a la inercia contribuida al eje principal que le es asociado.</a:t>
            </a:r>
          </a:p>
          <a:p>
            <a:pPr algn="just"/>
            <a:endParaRPr lang="es-CR" sz="2400" dirty="0"/>
          </a:p>
          <a:p>
            <a:pPr marL="0" indent="0" algn="just">
              <a:buNone/>
            </a:pPr>
            <a:endParaRPr lang="es-CR" sz="2400" dirty="0"/>
          </a:p>
          <a:p>
            <a:pPr marL="0" indent="0" algn="just">
              <a:buNone/>
            </a:pPr>
            <a:endParaRPr lang="es-CR" sz="2400" dirty="0"/>
          </a:p>
          <a:p>
            <a:pPr marL="0" indent="0" algn="just">
              <a:buNone/>
            </a:pPr>
            <a:endParaRPr lang="es-CR" sz="2400" dirty="0"/>
          </a:p>
          <a:p>
            <a:pPr marL="0" indent="0" algn="just">
              <a:buNone/>
            </a:pPr>
            <a:endParaRPr lang="es-CR" sz="2400" dirty="0"/>
          </a:p>
          <a:p>
            <a:pPr marL="0" indent="0" algn="just">
              <a:buNone/>
            </a:pPr>
            <a:endParaRPr lang="es-CR" sz="2400" dirty="0"/>
          </a:p>
          <a:p>
            <a:pPr marL="0" indent="0" algn="just">
              <a:buNone/>
            </a:pPr>
            <a:r>
              <a:rPr lang="es-CR" sz="2400" dirty="0"/>
              <a:t>2. Les componentes principales no están correlacionados entre ellos. En efecto, los ejes asociados son ortogonales</a:t>
            </a:r>
            <a:endParaRPr lang="es-ES" sz="2400" dirty="0"/>
          </a:p>
        </p:txBody>
      </p:sp>
      <p:pic>
        <p:nvPicPr>
          <p:cNvPr id="5" name="Imagen 4"/>
          <p:cNvPicPr>
            <a:picLocks noChangeAspect="1"/>
          </p:cNvPicPr>
          <p:nvPr/>
        </p:nvPicPr>
        <p:blipFill>
          <a:blip r:embed="rId2" cstate="print"/>
          <a:stretch>
            <a:fillRect/>
          </a:stretch>
        </p:blipFill>
        <p:spPr>
          <a:xfrm>
            <a:off x="1809593" y="2805809"/>
            <a:ext cx="4979074" cy="1531059"/>
          </a:xfrm>
          <a:prstGeom prst="rect">
            <a:avLst/>
          </a:prstGeom>
        </p:spPr>
      </p:pic>
      <p:sp>
        <p:nvSpPr>
          <p:cNvPr id="7" name="Título 1">
            <a:extLst>
              <a:ext uri="{FF2B5EF4-FFF2-40B4-BE49-F238E27FC236}">
                <a16:creationId xmlns:a16="http://schemas.microsoft.com/office/drawing/2014/main" id="{736352BD-054E-4E38-A434-2F5FB1D32FCF}"/>
              </a:ext>
            </a:extLst>
          </p:cNvPr>
          <p:cNvSpPr>
            <a:spLocks noGrp="1"/>
          </p:cNvSpPr>
          <p:nvPr>
            <p:ph type="title"/>
          </p:nvPr>
        </p:nvSpPr>
        <p:spPr>
          <a:xfrm>
            <a:off x="199452" y="128727"/>
            <a:ext cx="11660776" cy="785759"/>
          </a:xfrm>
        </p:spPr>
        <p:txBody>
          <a:bodyPr/>
          <a:lstStyle/>
          <a:p>
            <a:pPr algn="ctr"/>
            <a:r>
              <a:rPr lang="es-ES" dirty="0"/>
              <a:t>Proyecciones: individuos y la inercia total</a:t>
            </a:r>
          </a:p>
        </p:txBody>
      </p:sp>
      <p:pic>
        <p:nvPicPr>
          <p:cNvPr id="20482" name="Picture 2" descr="Image result for principal component eigenva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2316" y="1400466"/>
            <a:ext cx="2557401" cy="255740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principal component eigenva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5105" y="4336868"/>
            <a:ext cx="3171821" cy="221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0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7937" y="1175657"/>
            <a:ext cx="8200876" cy="5599612"/>
          </a:xfrm>
        </p:spPr>
        <p:txBody>
          <a:bodyPr>
            <a:normAutofit/>
          </a:bodyPr>
          <a:lstStyle/>
          <a:p>
            <a:pPr algn="just"/>
            <a:r>
              <a:rPr lang="es-CR" sz="2400" dirty="0"/>
              <a:t>Los </a:t>
            </a:r>
            <a:r>
              <a:rPr lang="es-CR" sz="2400" i="1" dirty="0"/>
              <a:t>j </a:t>
            </a:r>
            <a:r>
              <a:rPr lang="es-CR" sz="2400" dirty="0"/>
              <a:t>componentes principales brindan la información para ubicar a los n individuos sobre el los </a:t>
            </a:r>
            <a:r>
              <a:rPr lang="es-CR" sz="2400" i="1" dirty="0"/>
              <a:t>j</a:t>
            </a:r>
            <a:r>
              <a:rPr lang="es-CR" sz="2400" dirty="0"/>
              <a:t> ejes principales.</a:t>
            </a:r>
          </a:p>
          <a:p>
            <a:pPr algn="just"/>
            <a:endParaRPr lang="es-CR" sz="2400" i="1" dirty="0"/>
          </a:p>
          <a:p>
            <a:pPr algn="just"/>
            <a:r>
              <a:rPr lang="es-CR" sz="2400" dirty="0"/>
              <a:t>El vector que permite ubicar a los individuos se presenta como: </a:t>
            </a:r>
          </a:p>
          <a:p>
            <a:pPr algn="just"/>
            <a:endParaRPr lang="es-CR" sz="2400" dirty="0"/>
          </a:p>
          <a:p>
            <a:pPr algn="just"/>
            <a:endParaRPr lang="es-CR" sz="2400" dirty="0"/>
          </a:p>
          <a:p>
            <a:pPr algn="just"/>
            <a:endParaRPr lang="es-CR" sz="2400" dirty="0"/>
          </a:p>
          <a:p>
            <a:pPr algn="just"/>
            <a:endParaRPr lang="es-CR" sz="2400" dirty="0"/>
          </a:p>
          <a:p>
            <a:pPr algn="just"/>
            <a:endParaRPr lang="es-CR" sz="2400" dirty="0"/>
          </a:p>
          <a:p>
            <a:pPr algn="just"/>
            <a:r>
              <a:rPr lang="es-CR" sz="2400" dirty="0"/>
              <a:t>En la práctica, si se desearía una representación plana de los individuos, lo mejor sería utilizar los dos primeros componentes principales.</a:t>
            </a:r>
            <a:endParaRPr lang="es-ES" sz="2400" dirty="0"/>
          </a:p>
        </p:txBody>
      </p:sp>
      <p:pic>
        <p:nvPicPr>
          <p:cNvPr id="4" name="Imagen 3"/>
          <p:cNvPicPr>
            <a:picLocks noChangeAspect="1"/>
          </p:cNvPicPr>
          <p:nvPr/>
        </p:nvPicPr>
        <p:blipFill rotWithShape="1">
          <a:blip r:embed="rId2" cstate="print"/>
          <a:srcRect b="1615"/>
          <a:stretch/>
        </p:blipFill>
        <p:spPr>
          <a:xfrm>
            <a:off x="4148692" y="3349891"/>
            <a:ext cx="1101733" cy="1791289"/>
          </a:xfrm>
          <a:prstGeom prst="rect">
            <a:avLst/>
          </a:prstGeom>
        </p:spPr>
      </p:pic>
      <p:sp>
        <p:nvSpPr>
          <p:cNvPr id="7" name="Título 1">
            <a:extLst>
              <a:ext uri="{FF2B5EF4-FFF2-40B4-BE49-F238E27FC236}">
                <a16:creationId xmlns:a16="http://schemas.microsoft.com/office/drawing/2014/main" id="{B2BF609E-DBDA-449A-956C-B7274BA17695}"/>
              </a:ext>
            </a:extLst>
          </p:cNvPr>
          <p:cNvSpPr txBox="1">
            <a:spLocks/>
          </p:cNvSpPr>
          <p:nvPr/>
        </p:nvSpPr>
        <p:spPr>
          <a:xfrm>
            <a:off x="199452" y="128727"/>
            <a:ext cx="11660776" cy="785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a:t>Proyecciones: individuos y la inercia total</a:t>
            </a:r>
            <a:endParaRPr lang="es-ES" dirty="0"/>
          </a:p>
        </p:txBody>
      </p:sp>
      <p:pic>
        <p:nvPicPr>
          <p:cNvPr id="21506" name="Picture 2" descr="Image result for principal component coordin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6628" y="1268361"/>
            <a:ext cx="3073669" cy="258911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principal component coordin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6628" y="4127550"/>
            <a:ext cx="3073669" cy="245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47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7937" y="1294401"/>
            <a:ext cx="11622501" cy="4351338"/>
          </a:xfrm>
        </p:spPr>
        <p:txBody>
          <a:bodyPr>
            <a:normAutofit/>
          </a:bodyPr>
          <a:lstStyle/>
          <a:p>
            <a:pPr algn="just"/>
            <a:r>
              <a:rPr lang="es-CR" sz="2400" dirty="0"/>
              <a:t>EL objetivo es ver patrones a aglomeraciones de los casos. Es importante, de ser posible, nombrar al eje principal para mejorar la</a:t>
            </a:r>
            <a:r>
              <a:rPr lang="es-ES" sz="2400" dirty="0"/>
              <a:t> calidad del análisis.</a:t>
            </a:r>
          </a:p>
          <a:p>
            <a:pPr algn="just"/>
            <a:r>
              <a:rPr lang="es-CR" sz="2400" dirty="0"/>
              <a:t>A veces, los casos muy aparte del resto de los individuos, son complicados de describir o comprender. Se les suele dar la denominación de valor atípico.</a:t>
            </a:r>
          </a:p>
        </p:txBody>
      </p:sp>
      <p:sp>
        <p:nvSpPr>
          <p:cNvPr id="6" name="Título 1">
            <a:extLst>
              <a:ext uri="{FF2B5EF4-FFF2-40B4-BE49-F238E27FC236}">
                <a16:creationId xmlns:a16="http://schemas.microsoft.com/office/drawing/2014/main" id="{DEF6AC62-1706-4A9E-81BB-DB794F930A65}"/>
              </a:ext>
            </a:extLst>
          </p:cNvPr>
          <p:cNvSpPr txBox="1">
            <a:spLocks/>
          </p:cNvSpPr>
          <p:nvPr/>
        </p:nvSpPr>
        <p:spPr>
          <a:xfrm>
            <a:off x="106532" y="128727"/>
            <a:ext cx="11993732" cy="785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t>Proyecciones: representación de los individuos</a:t>
            </a:r>
          </a:p>
        </p:txBody>
      </p:sp>
      <p:sp>
        <p:nvSpPr>
          <p:cNvPr id="2" name="1 Rectángulo redondeado"/>
          <p:cNvSpPr/>
          <p:nvPr/>
        </p:nvSpPr>
        <p:spPr>
          <a:xfrm>
            <a:off x="8347587" y="3495368"/>
            <a:ext cx="3583858" cy="13656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Importante: se debe de tener cuidado con la calidad de la representación  de cada individuo.</a:t>
            </a:r>
            <a:endParaRPr lang="es-ES" dirty="0"/>
          </a:p>
          <a:p>
            <a:pPr algn="ctr"/>
            <a:endParaRPr lang="es-CR" dirty="0"/>
          </a:p>
        </p:txBody>
      </p:sp>
      <p:pic>
        <p:nvPicPr>
          <p:cNvPr id="22530" name="Picture 2" descr="Image result for principal component coordin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0544" y="3272577"/>
            <a:ext cx="4169331" cy="341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7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421121E-80CB-4AE3-93C7-C9591CB8223D}"/>
              </a:ext>
            </a:extLst>
          </p:cNvPr>
          <p:cNvSpPr txBox="1">
            <a:spLocks/>
          </p:cNvSpPr>
          <p:nvPr/>
        </p:nvSpPr>
        <p:spPr>
          <a:xfrm>
            <a:off x="106532" y="128727"/>
            <a:ext cx="11993732" cy="785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t>Proyecciones: representación de los individuos</a:t>
            </a:r>
          </a:p>
        </p:txBody>
      </p:sp>
      <p:pic>
        <p:nvPicPr>
          <p:cNvPr id="8194" name="Picture 2" descr="http://www.sthda.com/english/sthda-upload/figures/principal-component-methods/013-pca-in-r-prcomp-vs-princomp-individual-plots-1.png">
            <a:extLst>
              <a:ext uri="{FF2B5EF4-FFF2-40B4-BE49-F238E27FC236}">
                <a16:creationId xmlns:a16="http://schemas.microsoft.com/office/drawing/2014/main" id="{28C7DF0A-C5C5-4685-B065-17428B36E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431" y="1576341"/>
            <a:ext cx="5619963" cy="46833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c-r.github.io/public/images/analytics/pca/unnamed-chunk-8-1.png">
            <a:extLst>
              <a:ext uri="{FF2B5EF4-FFF2-40B4-BE49-F238E27FC236}">
                <a16:creationId xmlns:a16="http://schemas.microsoft.com/office/drawing/2014/main" id="{CDB44176-7C1F-4D3A-BB18-DD674F9CD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08" y="1430414"/>
            <a:ext cx="5596039" cy="497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217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7937" y="1364070"/>
            <a:ext cx="10942214" cy="4351338"/>
          </a:xfrm>
        </p:spPr>
        <p:txBody>
          <a:bodyPr>
            <a:normAutofit/>
          </a:bodyPr>
          <a:lstStyle/>
          <a:p>
            <a:r>
              <a:rPr lang="es-CR" sz="2400" dirty="0"/>
              <a:t>Las </a:t>
            </a:r>
            <a:r>
              <a:rPr lang="es-CR" sz="2400" i="1" dirty="0"/>
              <a:t>proximidades </a:t>
            </a:r>
            <a:r>
              <a:rPr lang="es-CR" sz="2400" dirty="0"/>
              <a:t>entre los componentes principales y las variables iniciales son medidas por la covariancia, y sobre todo con las correlaciones.</a:t>
            </a:r>
          </a:p>
          <a:p>
            <a:endParaRPr lang="es-CR" sz="2400" i="1" dirty="0"/>
          </a:p>
          <a:p>
            <a:r>
              <a:rPr lang="es-CR" sz="2400" dirty="0"/>
              <a:t>El coeficiente de correlación lineal entre </a:t>
            </a:r>
            <a:r>
              <a:rPr lang="es-CR" sz="2400" dirty="0" err="1"/>
              <a:t>c</a:t>
            </a:r>
            <a:r>
              <a:rPr lang="es-CR" sz="2400" baseline="-25000" dirty="0" err="1"/>
              <a:t>j</a:t>
            </a:r>
            <a:r>
              <a:rPr lang="es-CR" sz="2400" dirty="0"/>
              <a:t> y x</a:t>
            </a:r>
            <a:r>
              <a:rPr lang="es-CR" sz="2400" baseline="-25000" dirty="0"/>
              <a:t>i</a:t>
            </a:r>
            <a:r>
              <a:rPr lang="es-CR" sz="2400" dirty="0"/>
              <a:t> se denota como r(</a:t>
            </a:r>
            <a:r>
              <a:rPr lang="es-CR" sz="2400" dirty="0" err="1"/>
              <a:t>c</a:t>
            </a:r>
            <a:r>
              <a:rPr lang="es-CR" sz="2400" baseline="30000" dirty="0" err="1"/>
              <a:t>j</a:t>
            </a:r>
            <a:r>
              <a:rPr lang="es-CR" sz="2400" dirty="0" err="1"/>
              <a:t>,x</a:t>
            </a:r>
            <a:r>
              <a:rPr lang="es-CR" sz="2400" baseline="30000" dirty="0" err="1"/>
              <a:t>i</a:t>
            </a:r>
            <a:r>
              <a:rPr lang="es-CR" sz="2400" dirty="0"/>
              <a:t>)</a:t>
            </a:r>
            <a:endParaRPr lang="es-ES" sz="2400" dirty="0"/>
          </a:p>
        </p:txBody>
      </p:sp>
      <p:pic>
        <p:nvPicPr>
          <p:cNvPr id="6" name="Imagen 5"/>
          <p:cNvPicPr>
            <a:picLocks noChangeAspect="1"/>
          </p:cNvPicPr>
          <p:nvPr/>
        </p:nvPicPr>
        <p:blipFill>
          <a:blip r:embed="rId2" cstate="print"/>
          <a:stretch>
            <a:fillRect/>
          </a:stretch>
        </p:blipFill>
        <p:spPr>
          <a:xfrm>
            <a:off x="2792185" y="3461362"/>
            <a:ext cx="2781300" cy="2800350"/>
          </a:xfrm>
          <a:prstGeom prst="rect">
            <a:avLst/>
          </a:prstGeom>
        </p:spPr>
      </p:pic>
      <p:sp>
        <p:nvSpPr>
          <p:cNvPr id="7" name="Rectángulo redondeado 6"/>
          <p:cNvSpPr/>
          <p:nvPr/>
        </p:nvSpPr>
        <p:spPr>
          <a:xfrm>
            <a:off x="6412773" y="4334668"/>
            <a:ext cx="3169920" cy="1053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Circulo de correlaciones</a:t>
            </a:r>
            <a:endParaRPr lang="es-ES" dirty="0"/>
          </a:p>
        </p:txBody>
      </p:sp>
      <p:sp>
        <p:nvSpPr>
          <p:cNvPr id="8" name="Título 1">
            <a:extLst>
              <a:ext uri="{FF2B5EF4-FFF2-40B4-BE49-F238E27FC236}">
                <a16:creationId xmlns:a16="http://schemas.microsoft.com/office/drawing/2014/main" id="{4BA34B5B-646F-4259-89E3-214BC771A112}"/>
              </a:ext>
            </a:extLst>
          </p:cNvPr>
          <p:cNvSpPr txBox="1">
            <a:spLocks/>
          </p:cNvSpPr>
          <p:nvPr/>
        </p:nvSpPr>
        <p:spPr>
          <a:xfrm>
            <a:off x="106532" y="128727"/>
            <a:ext cx="11993732" cy="785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t>Proyecciones: las variables</a:t>
            </a:r>
          </a:p>
        </p:txBody>
      </p:sp>
    </p:spTree>
    <p:extLst>
      <p:ext uri="{BB962C8B-B14F-4D97-AF65-F5344CB8AC3E}">
        <p14:creationId xmlns:p14="http://schemas.microsoft.com/office/powerpoint/2010/main" val="97042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5685" y="1311818"/>
            <a:ext cx="10515600" cy="5358947"/>
          </a:xfrm>
        </p:spPr>
        <p:txBody>
          <a:bodyPr>
            <a:normAutofit/>
          </a:bodyPr>
          <a:lstStyle/>
          <a:p>
            <a:r>
              <a:rPr lang="es-CR" sz="2400" dirty="0"/>
              <a:t>Se utiliza un producto escalar entre variables que permiten asociar a los parámetros conocidos: desviación estándar, coeficiente de correlación lineal en las representaciones geométricas (se parte de que las variables están centradas).</a:t>
            </a:r>
          </a:p>
          <a:p>
            <a:endParaRPr lang="es-CR" sz="2400" dirty="0"/>
          </a:p>
          <a:p>
            <a:pPr marL="0" indent="0">
              <a:buNone/>
            </a:pPr>
            <a:endParaRPr lang="es-CR" sz="2400" dirty="0"/>
          </a:p>
          <a:p>
            <a:pPr marL="0" indent="0">
              <a:buNone/>
            </a:pPr>
            <a:endParaRPr lang="es-CR" sz="2400" dirty="0"/>
          </a:p>
          <a:p>
            <a:r>
              <a:rPr lang="es-CR" sz="2400" dirty="0"/>
              <a:t>Las ecuaciones restantes son:</a:t>
            </a:r>
            <a:endParaRPr lang="es-ES" sz="2400" dirty="0"/>
          </a:p>
        </p:txBody>
      </p:sp>
      <p:sp>
        <p:nvSpPr>
          <p:cNvPr id="4" name="Título 1"/>
          <p:cNvSpPr>
            <a:spLocks noGrp="1"/>
          </p:cNvSpPr>
          <p:nvPr>
            <p:ph type="title"/>
          </p:nvPr>
        </p:nvSpPr>
        <p:spPr>
          <a:xfrm>
            <a:off x="130628" y="156120"/>
            <a:ext cx="11939451" cy="766988"/>
          </a:xfrm>
        </p:spPr>
        <p:txBody>
          <a:bodyPr>
            <a:normAutofit fontScale="90000"/>
          </a:bodyPr>
          <a:lstStyle/>
          <a:p>
            <a:pPr algn="ctr"/>
            <a:r>
              <a:rPr lang="es-CR" dirty="0"/>
              <a:t>El PCA: interpretación de la proximidad entre variables</a:t>
            </a:r>
            <a:endParaRPr lang="es-ES" dirty="0"/>
          </a:p>
        </p:txBody>
      </p:sp>
      <p:pic>
        <p:nvPicPr>
          <p:cNvPr id="6" name="Imagen 5"/>
          <p:cNvPicPr>
            <a:picLocks noChangeAspect="1"/>
          </p:cNvPicPr>
          <p:nvPr/>
        </p:nvPicPr>
        <p:blipFill>
          <a:blip r:embed="rId2" cstate="print"/>
          <a:stretch>
            <a:fillRect/>
          </a:stretch>
        </p:blipFill>
        <p:spPr>
          <a:xfrm>
            <a:off x="5117519" y="2825179"/>
            <a:ext cx="2671063" cy="685125"/>
          </a:xfrm>
          <a:prstGeom prst="rect">
            <a:avLst/>
          </a:prstGeom>
        </p:spPr>
      </p:pic>
      <p:pic>
        <p:nvPicPr>
          <p:cNvPr id="7" name="Imagen 6"/>
          <p:cNvPicPr>
            <a:picLocks noChangeAspect="1"/>
          </p:cNvPicPr>
          <p:nvPr/>
        </p:nvPicPr>
        <p:blipFill>
          <a:blip r:embed="rId3" cstate="print"/>
          <a:stretch>
            <a:fillRect/>
          </a:stretch>
        </p:blipFill>
        <p:spPr>
          <a:xfrm>
            <a:off x="1066904" y="4633423"/>
            <a:ext cx="2638489" cy="1492594"/>
          </a:xfrm>
          <a:prstGeom prst="rect">
            <a:avLst/>
          </a:prstGeom>
        </p:spPr>
      </p:pic>
      <p:pic>
        <p:nvPicPr>
          <p:cNvPr id="8" name="Imagen 7"/>
          <p:cNvPicPr>
            <a:picLocks noChangeAspect="1"/>
          </p:cNvPicPr>
          <p:nvPr/>
        </p:nvPicPr>
        <p:blipFill>
          <a:blip r:embed="rId4" cstate="print"/>
          <a:stretch>
            <a:fillRect/>
          </a:stretch>
        </p:blipFill>
        <p:spPr>
          <a:xfrm>
            <a:off x="5019728" y="4727220"/>
            <a:ext cx="1107514" cy="1305000"/>
          </a:xfrm>
          <a:prstGeom prst="rect">
            <a:avLst/>
          </a:prstGeom>
        </p:spPr>
      </p:pic>
      <p:pic>
        <p:nvPicPr>
          <p:cNvPr id="23554" name="Picture 2" descr="Image result for principal component variabl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2250" y="3510304"/>
            <a:ext cx="3148021" cy="314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24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6280" y="93312"/>
            <a:ext cx="10515600" cy="897618"/>
          </a:xfrm>
        </p:spPr>
        <p:txBody>
          <a:bodyPr/>
          <a:lstStyle/>
          <a:p>
            <a:r>
              <a:rPr lang="es-CR" dirty="0"/>
              <a:t>El PCA: coeficiente de correlación lineal</a:t>
            </a:r>
            <a:endParaRPr lang="es-ES" dirty="0"/>
          </a:p>
        </p:txBody>
      </p:sp>
      <p:sp>
        <p:nvSpPr>
          <p:cNvPr id="3" name="Marcador de contenido 2"/>
          <p:cNvSpPr>
            <a:spLocks noGrp="1"/>
          </p:cNvSpPr>
          <p:nvPr>
            <p:ph idx="1"/>
          </p:nvPr>
        </p:nvSpPr>
        <p:spPr>
          <a:xfrm>
            <a:off x="272143" y="1137648"/>
            <a:ext cx="10515600" cy="4351338"/>
          </a:xfrm>
        </p:spPr>
        <p:txBody>
          <a:bodyPr>
            <a:normAutofit/>
          </a:bodyPr>
          <a:lstStyle/>
          <a:p>
            <a:r>
              <a:rPr lang="es-CR" sz="2400" dirty="0"/>
              <a:t>Para asociar a las variables en el circulo de relación, el coseno del alguno formado por las variables Xi y </a:t>
            </a:r>
            <a:r>
              <a:rPr lang="es-CR" sz="2400" dirty="0" err="1"/>
              <a:t>Xj</a:t>
            </a:r>
            <a:r>
              <a:rPr lang="es-CR" sz="2400" dirty="0"/>
              <a:t> es el coeficiente de correlación lineal de las dos variables.</a:t>
            </a:r>
          </a:p>
          <a:p>
            <a:endParaRPr lang="es-CR" sz="2400" dirty="0"/>
          </a:p>
          <a:p>
            <a:endParaRPr lang="es-CR" sz="2400" dirty="0"/>
          </a:p>
          <a:p>
            <a:endParaRPr lang="es-CR" sz="2400" dirty="0"/>
          </a:p>
          <a:p>
            <a:endParaRPr lang="es-CR" sz="2400" dirty="0"/>
          </a:p>
          <a:p>
            <a:r>
              <a:rPr lang="es-CR" sz="2400" dirty="0"/>
              <a:t>Una interpretación según el circulo es la siguiente: </a:t>
            </a:r>
          </a:p>
          <a:p>
            <a:endParaRPr lang="es-CR" sz="2400" dirty="0"/>
          </a:p>
          <a:p>
            <a:endParaRPr lang="es-ES" sz="2400" dirty="0"/>
          </a:p>
        </p:txBody>
      </p:sp>
      <p:pic>
        <p:nvPicPr>
          <p:cNvPr id="4" name="Imagen 3"/>
          <p:cNvPicPr>
            <a:picLocks noChangeAspect="1"/>
          </p:cNvPicPr>
          <p:nvPr/>
        </p:nvPicPr>
        <p:blipFill>
          <a:blip r:embed="rId2" cstate="print"/>
          <a:stretch>
            <a:fillRect/>
          </a:stretch>
        </p:blipFill>
        <p:spPr>
          <a:xfrm>
            <a:off x="3085302" y="2136478"/>
            <a:ext cx="5342127" cy="1011375"/>
          </a:xfrm>
          <a:prstGeom prst="rect">
            <a:avLst/>
          </a:prstGeom>
        </p:spPr>
      </p:pic>
      <p:pic>
        <p:nvPicPr>
          <p:cNvPr id="5" name="Imagen 4"/>
          <p:cNvPicPr>
            <a:picLocks noChangeAspect="1"/>
          </p:cNvPicPr>
          <p:nvPr/>
        </p:nvPicPr>
        <p:blipFill rotWithShape="1">
          <a:blip r:embed="rId3" cstate="print"/>
          <a:srcRect t="6994" b="4237"/>
          <a:stretch/>
        </p:blipFill>
        <p:spPr>
          <a:xfrm>
            <a:off x="1130019" y="4505408"/>
            <a:ext cx="1955283" cy="1967156"/>
          </a:xfrm>
          <a:prstGeom prst="rect">
            <a:avLst/>
          </a:prstGeom>
        </p:spPr>
      </p:pic>
      <p:sp>
        <p:nvSpPr>
          <p:cNvPr id="6" name="Rectángulo redondeado 5"/>
          <p:cNvSpPr/>
          <p:nvPr/>
        </p:nvSpPr>
        <p:spPr>
          <a:xfrm>
            <a:off x="6406094" y="4545874"/>
            <a:ext cx="2734491" cy="943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a:t>
            </a:r>
            <a:r>
              <a:rPr lang="es-CR" baseline="30000" dirty="0"/>
              <a:t>1</a:t>
            </a:r>
            <a:r>
              <a:rPr lang="es-CR" dirty="0"/>
              <a:t> y X</a:t>
            </a:r>
            <a:r>
              <a:rPr lang="es-CR" baseline="30000" dirty="0"/>
              <a:t>2</a:t>
            </a:r>
            <a:r>
              <a:rPr lang="es-CR" dirty="0"/>
              <a:t> poseen una correlación cercana a 1.</a:t>
            </a:r>
            <a:endParaRPr lang="es-ES" dirty="0"/>
          </a:p>
        </p:txBody>
      </p:sp>
      <p:sp>
        <p:nvSpPr>
          <p:cNvPr id="7" name="Rectángulo redondeado 6"/>
          <p:cNvSpPr/>
          <p:nvPr/>
        </p:nvSpPr>
        <p:spPr>
          <a:xfrm>
            <a:off x="6406093" y="5696207"/>
            <a:ext cx="2734491" cy="943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a:t>
            </a:r>
            <a:r>
              <a:rPr lang="es-CR" baseline="30000" dirty="0"/>
              <a:t>1</a:t>
            </a:r>
            <a:r>
              <a:rPr lang="es-CR" dirty="0"/>
              <a:t> y X</a:t>
            </a:r>
            <a:r>
              <a:rPr lang="es-CR" baseline="30000" dirty="0"/>
              <a:t>3</a:t>
            </a:r>
            <a:r>
              <a:rPr lang="es-CR" dirty="0"/>
              <a:t> poseen una correlación cercana a 0.</a:t>
            </a:r>
            <a:endParaRPr lang="es-ES" dirty="0"/>
          </a:p>
        </p:txBody>
      </p:sp>
    </p:spTree>
    <p:extLst>
      <p:ext uri="{BB962C8B-B14F-4D97-AF65-F5344CB8AC3E}">
        <p14:creationId xmlns:p14="http://schemas.microsoft.com/office/powerpoint/2010/main" val="249812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76646" y="1198607"/>
            <a:ext cx="10515600" cy="4351338"/>
          </a:xfrm>
        </p:spPr>
        <p:txBody>
          <a:bodyPr>
            <a:normAutofit/>
          </a:bodyPr>
          <a:lstStyle/>
          <a:p>
            <a:r>
              <a:rPr lang="es-CR" sz="2400" dirty="0"/>
              <a:t>Se utiliza los cosenos cuadrados:</a:t>
            </a:r>
            <a:endParaRPr lang="es-ES" sz="2400" dirty="0"/>
          </a:p>
        </p:txBody>
      </p:sp>
      <p:sp>
        <p:nvSpPr>
          <p:cNvPr id="4" name="Título 1"/>
          <p:cNvSpPr>
            <a:spLocks noGrp="1"/>
          </p:cNvSpPr>
          <p:nvPr>
            <p:ph type="title"/>
          </p:nvPr>
        </p:nvSpPr>
        <p:spPr>
          <a:xfrm>
            <a:off x="130628" y="156120"/>
            <a:ext cx="11939451" cy="766988"/>
          </a:xfrm>
        </p:spPr>
        <p:txBody>
          <a:bodyPr>
            <a:normAutofit/>
          </a:bodyPr>
          <a:lstStyle/>
          <a:p>
            <a:pPr algn="ctr"/>
            <a:r>
              <a:rPr lang="es-CR" dirty="0"/>
              <a:t>El PCA: criterios individuales</a:t>
            </a:r>
            <a:endParaRPr lang="es-ES" dirty="0"/>
          </a:p>
        </p:txBody>
      </p:sp>
      <p:pic>
        <p:nvPicPr>
          <p:cNvPr id="7" name="Imagen 6"/>
          <p:cNvPicPr>
            <a:picLocks noChangeAspect="1"/>
          </p:cNvPicPr>
          <p:nvPr/>
        </p:nvPicPr>
        <p:blipFill>
          <a:blip r:embed="rId2" cstate="print"/>
          <a:stretch>
            <a:fillRect/>
          </a:stretch>
        </p:blipFill>
        <p:spPr>
          <a:xfrm>
            <a:off x="2091417" y="1863742"/>
            <a:ext cx="6695531" cy="4520047"/>
          </a:xfrm>
          <a:prstGeom prst="rect">
            <a:avLst/>
          </a:prstGeom>
        </p:spPr>
      </p:pic>
    </p:spTree>
    <p:extLst>
      <p:ext uri="{BB962C8B-B14F-4D97-AF65-F5344CB8AC3E}">
        <p14:creationId xmlns:p14="http://schemas.microsoft.com/office/powerpoint/2010/main" val="197986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7483" y="1320528"/>
            <a:ext cx="11857703" cy="4351338"/>
          </a:xfrm>
        </p:spPr>
        <p:txBody>
          <a:bodyPr>
            <a:normAutofit/>
          </a:bodyPr>
          <a:lstStyle/>
          <a:p>
            <a:pPr algn="just"/>
            <a:r>
              <a:rPr lang="es-CR" sz="2400" dirty="0"/>
              <a:t>El círculo de las correlaciones es la proyección de la nube de las variables sobre el plano de los componentes principales. Las variables que están bien representadas son aquellas que están cercanas al círculo. Caso contrarias, aquellas cerca del origen están mal representadas. La correlación puede verse también cómo una medida de calidad. </a:t>
            </a:r>
            <a:endParaRPr lang="es-ES" sz="2400" dirty="0"/>
          </a:p>
        </p:txBody>
      </p:sp>
      <p:sp>
        <p:nvSpPr>
          <p:cNvPr id="4" name="Título 1"/>
          <p:cNvSpPr>
            <a:spLocks noGrp="1"/>
          </p:cNvSpPr>
          <p:nvPr>
            <p:ph type="title"/>
          </p:nvPr>
        </p:nvSpPr>
        <p:spPr>
          <a:xfrm>
            <a:off x="130628" y="156120"/>
            <a:ext cx="11939451" cy="766988"/>
          </a:xfrm>
        </p:spPr>
        <p:txBody>
          <a:bodyPr>
            <a:normAutofit/>
          </a:bodyPr>
          <a:lstStyle/>
          <a:p>
            <a:pPr algn="ctr"/>
            <a:r>
              <a:rPr lang="es-CR" dirty="0"/>
              <a:t>El PCA: representación de las variables</a:t>
            </a:r>
            <a:endParaRPr lang="es-ES" dirty="0"/>
          </a:p>
        </p:txBody>
      </p:sp>
      <p:pic>
        <p:nvPicPr>
          <p:cNvPr id="6" name="Imagen 5"/>
          <p:cNvPicPr>
            <a:picLocks noChangeAspect="1"/>
          </p:cNvPicPr>
          <p:nvPr/>
        </p:nvPicPr>
        <p:blipFill>
          <a:blip r:embed="rId2" cstate="print"/>
          <a:stretch>
            <a:fillRect/>
          </a:stretch>
        </p:blipFill>
        <p:spPr>
          <a:xfrm>
            <a:off x="1870302" y="3735978"/>
            <a:ext cx="2864303" cy="2721428"/>
          </a:xfrm>
          <a:prstGeom prst="rect">
            <a:avLst/>
          </a:prstGeom>
        </p:spPr>
      </p:pic>
      <p:sp>
        <p:nvSpPr>
          <p:cNvPr id="7" name="Rectángulo redondeado 6"/>
          <p:cNvSpPr/>
          <p:nvPr/>
        </p:nvSpPr>
        <p:spPr>
          <a:xfrm>
            <a:off x="5878285" y="3866604"/>
            <a:ext cx="3230881" cy="992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Correlación = coseno</a:t>
            </a:r>
            <a:endParaRPr lang="es-ES" dirty="0"/>
          </a:p>
        </p:txBody>
      </p:sp>
    </p:spTree>
    <p:extLst>
      <p:ext uri="{BB962C8B-B14F-4D97-AF65-F5344CB8AC3E}">
        <p14:creationId xmlns:p14="http://schemas.microsoft.com/office/powerpoint/2010/main" val="415543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3864"/>
            <a:ext cx="10515600" cy="854075"/>
          </a:xfrm>
        </p:spPr>
        <p:txBody>
          <a:bodyPr/>
          <a:lstStyle/>
          <a:p>
            <a:pPr algn="ctr"/>
            <a:r>
              <a:rPr lang="es-CR" dirty="0"/>
              <a:t>Introducción</a:t>
            </a:r>
            <a:endParaRPr lang="es-ES" dirty="0"/>
          </a:p>
        </p:txBody>
      </p:sp>
      <p:sp>
        <p:nvSpPr>
          <p:cNvPr id="3" name="Marcador de contenido 2"/>
          <p:cNvSpPr>
            <a:spLocks noGrp="1"/>
          </p:cNvSpPr>
          <p:nvPr>
            <p:ph idx="1"/>
          </p:nvPr>
        </p:nvSpPr>
        <p:spPr>
          <a:xfrm>
            <a:off x="99939" y="983367"/>
            <a:ext cx="9281159" cy="5738949"/>
          </a:xfrm>
        </p:spPr>
        <p:txBody>
          <a:bodyPr>
            <a:normAutofit fontScale="92500" lnSpcReduction="10000"/>
          </a:bodyPr>
          <a:lstStyle/>
          <a:p>
            <a:pPr algn="just"/>
            <a:r>
              <a:rPr lang="es-CR" sz="2400" dirty="0"/>
              <a:t>El análisis por componente principales hace parte de un grupo de análisis descriptivos multidimensionales llamados métodos factoriales.</a:t>
            </a:r>
          </a:p>
          <a:p>
            <a:pPr algn="just"/>
            <a:endParaRPr lang="es-CR" sz="2400" dirty="0"/>
          </a:p>
          <a:p>
            <a:pPr algn="just"/>
            <a:r>
              <a:rPr lang="es-CR" sz="2400" dirty="0"/>
              <a:t>Creados en los años 30 pero desarrollados en los años 60, se mejoran los aspectos geométricos y las representaciones gráficas del PCA.</a:t>
            </a:r>
          </a:p>
          <a:p>
            <a:pPr algn="just"/>
            <a:endParaRPr lang="es-CR" sz="2400" dirty="0"/>
          </a:p>
          <a:p>
            <a:pPr algn="just"/>
            <a:r>
              <a:rPr lang="es-CR" sz="2400" dirty="0"/>
              <a:t>Son métodos descriptivos, no se apoyan en modelos probabilísticos sino más bien de un modelo geométrico para mejorar la representación multidimencional.</a:t>
            </a:r>
          </a:p>
          <a:p>
            <a:pPr algn="just"/>
            <a:endParaRPr lang="es-CR" sz="2400" dirty="0"/>
          </a:p>
          <a:p>
            <a:pPr algn="just"/>
            <a:r>
              <a:rPr lang="es-CR" sz="2400" dirty="0"/>
              <a:t>A partir de una matriz rectangular de datos con </a:t>
            </a:r>
            <a:r>
              <a:rPr lang="es-CR" sz="2400" i="1" dirty="0"/>
              <a:t>p</a:t>
            </a:r>
            <a:r>
              <a:rPr lang="es-CR" sz="2400" dirty="0"/>
              <a:t> variables cuantitativas y </a:t>
            </a:r>
            <a:r>
              <a:rPr lang="es-CR" sz="2400" i="1" dirty="0"/>
              <a:t>n</a:t>
            </a:r>
            <a:r>
              <a:rPr lang="es-CR" sz="2400" dirty="0"/>
              <a:t> unidades, el análisis por componentes principales propone diversas representación geométricas para el entendimiento de los individuos y las variables.</a:t>
            </a:r>
          </a:p>
          <a:p>
            <a:pPr algn="just"/>
            <a:endParaRPr lang="es-CR" sz="2400" dirty="0"/>
          </a:p>
          <a:p>
            <a:pPr algn="just"/>
            <a:r>
              <a:rPr lang="es-CR" sz="2400" dirty="0"/>
              <a:t>Lo que se busca es ver si existe una estructura, no conocida a priori, para el conjunto de casos y variables, y así mejorar la interpretación. </a:t>
            </a:r>
            <a:endParaRPr lang="es-ES" sz="2400" dirty="0"/>
          </a:p>
        </p:txBody>
      </p:sp>
      <p:pic>
        <p:nvPicPr>
          <p:cNvPr id="2050" name="Picture 2" descr="Image result for PCA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9510" y="1161025"/>
            <a:ext cx="19050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CA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9254" t="5910" r="18122" b="6509"/>
          <a:stretch/>
        </p:blipFill>
        <p:spPr bwMode="auto">
          <a:xfrm>
            <a:off x="9992749" y="4100050"/>
            <a:ext cx="1968194" cy="195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7874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0850" y="1189898"/>
            <a:ext cx="11789229" cy="5480867"/>
          </a:xfrm>
        </p:spPr>
        <p:txBody>
          <a:bodyPr>
            <a:normAutofit/>
          </a:bodyPr>
          <a:lstStyle/>
          <a:p>
            <a:r>
              <a:rPr lang="es-CR" sz="2400" dirty="0"/>
              <a:t>Los ejemplos se encuentran en el laboratorio y en los siguientes enlaces:</a:t>
            </a:r>
          </a:p>
          <a:p>
            <a:endParaRPr lang="es-CR" sz="2400" dirty="0"/>
          </a:p>
          <a:p>
            <a:pPr marL="0" indent="0">
              <a:buNone/>
            </a:pPr>
            <a:endParaRPr lang="es-CR" sz="2400" dirty="0"/>
          </a:p>
          <a:p>
            <a:endParaRPr lang="es-CR" sz="2400" dirty="0"/>
          </a:p>
          <a:p>
            <a:pPr marL="0" indent="0">
              <a:buNone/>
            </a:pPr>
            <a:endParaRPr lang="es-ES" sz="2400" dirty="0"/>
          </a:p>
        </p:txBody>
      </p:sp>
      <p:sp>
        <p:nvSpPr>
          <p:cNvPr id="6" name="Título 1">
            <a:extLst>
              <a:ext uri="{FF2B5EF4-FFF2-40B4-BE49-F238E27FC236}">
                <a16:creationId xmlns:a16="http://schemas.microsoft.com/office/drawing/2014/main" id="{8726A8B8-6151-432C-B181-EED1E9BE7870}"/>
              </a:ext>
            </a:extLst>
          </p:cNvPr>
          <p:cNvSpPr txBox="1">
            <a:spLocks/>
          </p:cNvSpPr>
          <p:nvPr/>
        </p:nvSpPr>
        <p:spPr>
          <a:xfrm>
            <a:off x="130628" y="156120"/>
            <a:ext cx="11939451" cy="766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a:t>El PCA: representación de las variables</a:t>
            </a:r>
            <a:endParaRPr lang="es-ES" dirty="0"/>
          </a:p>
        </p:txBody>
      </p:sp>
      <p:pic>
        <p:nvPicPr>
          <p:cNvPr id="9218" name="Picture 2" descr="http://www.sthda.com/english/sthda-upload/figures/principal-component-methods/013-pca-in-r-prcomp-vs-princomp-variable-plots-1.png">
            <a:extLst>
              <a:ext uri="{FF2B5EF4-FFF2-40B4-BE49-F238E27FC236}">
                <a16:creationId xmlns:a16="http://schemas.microsoft.com/office/drawing/2014/main" id="{F3382F05-4E1F-4969-B8A7-6F361CDE60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0331" y="2503499"/>
            <a:ext cx="4392138" cy="36601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tgmstat.files.wordpress.com/2013/11/loadings1.png?w=456">
            <a:extLst>
              <a:ext uri="{FF2B5EF4-FFF2-40B4-BE49-F238E27FC236}">
                <a16:creationId xmlns:a16="http://schemas.microsoft.com/office/drawing/2014/main" id="{6FDA448B-6121-4E8E-84E4-216F7773B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92" y="2368884"/>
            <a:ext cx="5239129" cy="392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13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2CE2D3-7277-440D-BBC2-50EAE7921BB6}"/>
              </a:ext>
            </a:extLst>
          </p:cNvPr>
          <p:cNvSpPr>
            <a:spLocks noGrp="1"/>
          </p:cNvSpPr>
          <p:nvPr>
            <p:ph idx="1"/>
          </p:nvPr>
        </p:nvSpPr>
        <p:spPr>
          <a:xfrm>
            <a:off x="130628" y="1105847"/>
            <a:ext cx="11939451" cy="1356704"/>
          </a:xfrm>
        </p:spPr>
        <p:txBody>
          <a:bodyPr>
            <a:normAutofit/>
          </a:bodyPr>
          <a:lstStyle/>
          <a:p>
            <a:pPr marL="0" indent="0">
              <a:buNone/>
            </a:pPr>
            <a:r>
              <a:rPr lang="es-CR" sz="2400" dirty="0"/>
              <a:t>Sin entrar en detalles de cálculo, se pueden sobre poner ambas representaciones para conocer una posible relación entre individuos – variables. </a:t>
            </a:r>
            <a:endParaRPr lang="en-US" sz="2400" dirty="0"/>
          </a:p>
        </p:txBody>
      </p:sp>
      <p:sp>
        <p:nvSpPr>
          <p:cNvPr id="4" name="Título 1">
            <a:extLst>
              <a:ext uri="{FF2B5EF4-FFF2-40B4-BE49-F238E27FC236}">
                <a16:creationId xmlns:a16="http://schemas.microsoft.com/office/drawing/2014/main" id="{D5087E20-31B7-4937-B637-167AF603E4A1}"/>
              </a:ext>
            </a:extLst>
          </p:cNvPr>
          <p:cNvSpPr txBox="1">
            <a:spLocks/>
          </p:cNvSpPr>
          <p:nvPr/>
        </p:nvSpPr>
        <p:spPr>
          <a:xfrm>
            <a:off x="130628" y="156120"/>
            <a:ext cx="11939451" cy="766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El PCA: representación individuos y variables</a:t>
            </a:r>
            <a:endParaRPr lang="es-ES" dirty="0"/>
          </a:p>
        </p:txBody>
      </p:sp>
      <p:pic>
        <p:nvPicPr>
          <p:cNvPr id="12290" name="Picture 2">
            <a:extLst>
              <a:ext uri="{FF2B5EF4-FFF2-40B4-BE49-F238E27FC236}">
                <a16:creationId xmlns:a16="http://schemas.microsoft.com/office/drawing/2014/main" id="{C9501B3A-08D5-4D27-AE60-75E6872CCAC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54" t="6861" r="4909" b="3430"/>
          <a:stretch/>
        </p:blipFill>
        <p:spPr bwMode="auto">
          <a:xfrm>
            <a:off x="870010" y="2248507"/>
            <a:ext cx="4181384" cy="417535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www.sthda.com/english/sthda-upload/figures/principal-component-methods/013-pca-in-r-prcomp-vs-princomp-biplots-1.png">
            <a:extLst>
              <a:ext uri="{FF2B5EF4-FFF2-40B4-BE49-F238E27FC236}">
                <a16:creationId xmlns:a16="http://schemas.microsoft.com/office/drawing/2014/main" id="{58CC2151-FABC-4599-B65B-1DF317AF4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576" y="2110419"/>
            <a:ext cx="5130109" cy="427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6293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914405"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914405"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639962"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Componentes Principales</a:t>
            </a:r>
          </a:p>
        </p:txBody>
      </p:sp>
      <p:sp>
        <p:nvSpPr>
          <p:cNvPr id="10" name="9 Rectángulo redondeado"/>
          <p:cNvSpPr/>
          <p:nvPr/>
        </p:nvSpPr>
        <p:spPr>
          <a:xfrm>
            <a:off x="8839200"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Proyecciones</a:t>
            </a:r>
          </a:p>
        </p:txBody>
      </p:sp>
      <p:sp>
        <p:nvSpPr>
          <p:cNvPr id="11" name="10 Elipse"/>
          <p:cNvSpPr/>
          <p:nvPr/>
        </p:nvSpPr>
        <p:spPr>
          <a:xfrm>
            <a:off x="7305383"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7305383"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639962"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Varianza explicada</a:t>
            </a:r>
          </a:p>
        </p:txBody>
      </p:sp>
      <p:sp>
        <p:nvSpPr>
          <p:cNvPr id="14" name="13 Rectángulo redondeado"/>
          <p:cNvSpPr/>
          <p:nvPr/>
        </p:nvSpPr>
        <p:spPr>
          <a:xfrm>
            <a:off x="8839200"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Tree>
    <p:extLst>
      <p:ext uri="{BB962C8B-B14F-4D97-AF65-F5344CB8AC3E}">
        <p14:creationId xmlns:p14="http://schemas.microsoft.com/office/powerpoint/2010/main" val="380648607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
        <p:nvSpPr>
          <p:cNvPr id="17" name="16 Rectángulo"/>
          <p:cNvSpPr/>
          <p:nvPr/>
        </p:nvSpPr>
        <p:spPr>
          <a:xfrm>
            <a:off x="5985387" y="1600188"/>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Librerías y funciones</a:t>
            </a:r>
          </a:p>
        </p:txBody>
      </p:sp>
      <p:sp>
        <p:nvSpPr>
          <p:cNvPr id="18" name="17 Rectángulo"/>
          <p:cNvSpPr/>
          <p:nvPr/>
        </p:nvSpPr>
        <p:spPr>
          <a:xfrm>
            <a:off x="5985387" y="2304424"/>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Elementos importantes</a:t>
            </a:r>
          </a:p>
        </p:txBody>
      </p:sp>
      <p:sp>
        <p:nvSpPr>
          <p:cNvPr id="19" name="18 Rectángulo"/>
          <p:cNvSpPr/>
          <p:nvPr/>
        </p:nvSpPr>
        <p:spPr>
          <a:xfrm>
            <a:off x="5985387" y="2985309"/>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Variancia explicada</a:t>
            </a:r>
          </a:p>
        </p:txBody>
      </p:sp>
      <p:sp>
        <p:nvSpPr>
          <p:cNvPr id="20" name="19 Rectángulo"/>
          <p:cNvSpPr/>
          <p:nvPr/>
        </p:nvSpPr>
        <p:spPr>
          <a:xfrm>
            <a:off x="5985386" y="3666194"/>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Proyección individuos</a:t>
            </a:r>
          </a:p>
        </p:txBody>
      </p:sp>
      <p:sp>
        <p:nvSpPr>
          <p:cNvPr id="21" name="20 Rectángulo"/>
          <p:cNvSpPr/>
          <p:nvPr/>
        </p:nvSpPr>
        <p:spPr>
          <a:xfrm>
            <a:off x="5985385" y="4347079"/>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Proyección variables</a:t>
            </a:r>
          </a:p>
        </p:txBody>
      </p:sp>
      <p:sp>
        <p:nvSpPr>
          <p:cNvPr id="22" name="21 Rectángulo"/>
          <p:cNvSpPr/>
          <p:nvPr/>
        </p:nvSpPr>
        <p:spPr>
          <a:xfrm>
            <a:off x="5985387" y="5027964"/>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Proyección </a:t>
            </a:r>
            <a:r>
              <a:rPr lang="es-CR" dirty="0" err="1"/>
              <a:t>indi</a:t>
            </a:r>
            <a:r>
              <a:rPr lang="es-CR" dirty="0"/>
              <a:t> y variables</a:t>
            </a:r>
          </a:p>
        </p:txBody>
      </p:sp>
    </p:spTree>
    <p:extLst>
      <p:ext uri="{BB962C8B-B14F-4D97-AF65-F5344CB8AC3E}">
        <p14:creationId xmlns:p14="http://schemas.microsoft.com/office/powerpoint/2010/main" val="380648607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98940"/>
            <a:ext cx="10515600" cy="895504"/>
          </a:xfrm>
        </p:spPr>
        <p:txBody>
          <a:bodyPr/>
          <a:lstStyle/>
          <a:p>
            <a:pPr algn="ctr"/>
            <a:r>
              <a:rPr lang="es-CR" dirty="0"/>
              <a:t>Aplicación en R: funciones y librerías</a:t>
            </a:r>
          </a:p>
        </p:txBody>
      </p:sp>
      <p:sp>
        <p:nvSpPr>
          <p:cNvPr id="3" name="2 Marcador de contenido"/>
          <p:cNvSpPr>
            <a:spLocks noGrp="1"/>
          </p:cNvSpPr>
          <p:nvPr>
            <p:ph idx="1"/>
          </p:nvPr>
        </p:nvSpPr>
        <p:spPr>
          <a:xfrm>
            <a:off x="159774" y="1206193"/>
            <a:ext cx="7686368" cy="5533820"/>
          </a:xfrm>
        </p:spPr>
        <p:txBody>
          <a:bodyPr>
            <a:normAutofit/>
          </a:bodyPr>
          <a:lstStyle/>
          <a:p>
            <a:r>
              <a:rPr lang="es-CR" sz="2400" dirty="0"/>
              <a:t>Para la aplicación del PCA en R, se pueden utilizar diversas librerías y funciones. Se exponen algunos ejemplos:</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1959" y="1637072"/>
            <a:ext cx="1769806" cy="17698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 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6052" y="4557252"/>
            <a:ext cx="2476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476" y="2109243"/>
            <a:ext cx="5243975" cy="4353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6525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E3A08-CAC5-43E0-80FC-0848EA8C1603}"/>
              </a:ext>
            </a:extLst>
          </p:cNvPr>
          <p:cNvSpPr>
            <a:spLocks noGrp="1"/>
          </p:cNvSpPr>
          <p:nvPr>
            <p:ph idx="1"/>
          </p:nvPr>
        </p:nvSpPr>
        <p:spPr>
          <a:xfrm>
            <a:off x="159775" y="1412669"/>
            <a:ext cx="8762999" cy="5327343"/>
          </a:xfrm>
        </p:spPr>
        <p:txBody>
          <a:bodyPr>
            <a:normAutofit/>
          </a:bodyPr>
          <a:lstStyle/>
          <a:p>
            <a:r>
              <a:rPr lang="en-US" sz="2400" dirty="0" err="1"/>
              <a:t>En</a:t>
            </a:r>
            <a:r>
              <a:rPr lang="en-US" sz="2400" dirty="0"/>
              <a:t> el </a:t>
            </a:r>
            <a:r>
              <a:rPr lang="en-US" sz="2400" dirty="0" err="1"/>
              <a:t>análisis</a:t>
            </a:r>
            <a:r>
              <a:rPr lang="en-US" sz="2400" dirty="0"/>
              <a:t> </a:t>
            </a:r>
            <a:r>
              <a:rPr lang="en-US" sz="2400" dirty="0" err="1"/>
              <a:t>por</a:t>
            </a:r>
            <a:r>
              <a:rPr lang="en-US" sz="2400" dirty="0"/>
              <a:t> PCA, </a:t>
            </a:r>
            <a:r>
              <a:rPr lang="en-US" sz="2400" dirty="0" err="1"/>
              <a:t>estos</a:t>
            </a:r>
            <a:r>
              <a:rPr lang="en-US" sz="2400" dirty="0"/>
              <a:t> son </a:t>
            </a:r>
            <a:r>
              <a:rPr lang="en-US" sz="2400" dirty="0" err="1"/>
              <a:t>los</a:t>
            </a:r>
            <a:r>
              <a:rPr lang="en-US" sz="2400" dirty="0"/>
              <a:t> 5 </a:t>
            </a:r>
            <a:r>
              <a:rPr lang="en-US" sz="2400" dirty="0" err="1"/>
              <a:t>elementos</a:t>
            </a:r>
            <a:r>
              <a:rPr lang="en-US" sz="2400" dirty="0"/>
              <a:t> que </a:t>
            </a:r>
            <a:r>
              <a:rPr lang="en-US" sz="2400" dirty="0" err="1"/>
              <a:t>nos</a:t>
            </a:r>
            <a:r>
              <a:rPr lang="en-US" sz="2400" dirty="0"/>
              <a:t> </a:t>
            </a:r>
            <a:r>
              <a:rPr lang="en-US" sz="2400" dirty="0" err="1"/>
              <a:t>va</a:t>
            </a:r>
            <a:r>
              <a:rPr lang="en-US" sz="2400" dirty="0"/>
              <a:t> a </a:t>
            </a:r>
            <a:r>
              <a:rPr lang="en-US" sz="2400" dirty="0" err="1"/>
              <a:t>interesar</a:t>
            </a:r>
            <a:r>
              <a:rPr lang="en-US" sz="2400" dirty="0"/>
              <a:t> </a:t>
            </a:r>
            <a:r>
              <a:rPr lang="en-US" sz="2400" dirty="0" err="1"/>
              <a:t>rescatar</a:t>
            </a:r>
            <a:r>
              <a:rPr lang="en-US" sz="2400" dirty="0"/>
              <a:t>: </a:t>
            </a:r>
          </a:p>
          <a:p>
            <a:endParaRPr lang="en-US" sz="2400" dirty="0"/>
          </a:p>
          <a:p>
            <a:pPr marL="457200" indent="-457200">
              <a:buFont typeface="+mj-lt"/>
              <a:buAutoNum type="arabicPeriod"/>
            </a:pPr>
            <a:r>
              <a:rPr lang="en-US" sz="2400" dirty="0"/>
              <a:t>Los Eigenvalues y eigenvectors </a:t>
            </a:r>
          </a:p>
          <a:p>
            <a:pPr marL="457200" indent="-457200">
              <a:buFont typeface="+mj-lt"/>
              <a:buAutoNum type="arabicPeriod"/>
            </a:pPr>
            <a:r>
              <a:rPr lang="en-US" sz="2400" dirty="0"/>
              <a:t>Los loadings o </a:t>
            </a:r>
            <a:r>
              <a:rPr lang="en-US" sz="2400" dirty="0" err="1"/>
              <a:t>cargas</a:t>
            </a:r>
            <a:endParaRPr lang="en-US" sz="2400" dirty="0"/>
          </a:p>
          <a:p>
            <a:pPr marL="457200" indent="-457200">
              <a:buFont typeface="+mj-lt"/>
              <a:buAutoNum type="arabicPeriod"/>
            </a:pPr>
            <a:r>
              <a:rPr lang="en-US" sz="2400" dirty="0"/>
              <a:t>El </a:t>
            </a:r>
            <a:r>
              <a:rPr lang="en-US" sz="2400" dirty="0" err="1"/>
              <a:t>gráfico</a:t>
            </a:r>
            <a:r>
              <a:rPr lang="en-US" sz="2400" dirty="0"/>
              <a:t> de </a:t>
            </a:r>
            <a:r>
              <a:rPr lang="en-US" sz="2400" dirty="0" err="1"/>
              <a:t>sedimentación</a:t>
            </a:r>
            <a:r>
              <a:rPr lang="en-US" sz="2400" dirty="0"/>
              <a:t> (scree plot)</a:t>
            </a:r>
          </a:p>
          <a:p>
            <a:pPr marL="457200" indent="-457200">
              <a:buFont typeface="+mj-lt"/>
              <a:buAutoNum type="arabicPeriod"/>
            </a:pPr>
            <a:r>
              <a:rPr lang="en-US" sz="2400" dirty="0"/>
              <a:t>La </a:t>
            </a:r>
            <a:r>
              <a:rPr lang="en-US" sz="2400" dirty="0" err="1"/>
              <a:t>información</a:t>
            </a:r>
            <a:r>
              <a:rPr lang="en-US" sz="2400" dirty="0"/>
              <a:t> de </a:t>
            </a:r>
            <a:r>
              <a:rPr lang="en-US" sz="2400" dirty="0" err="1"/>
              <a:t>individuos</a:t>
            </a:r>
            <a:r>
              <a:rPr lang="en-US" sz="2400" dirty="0"/>
              <a:t> y las variables</a:t>
            </a:r>
          </a:p>
          <a:p>
            <a:pPr marL="971550" lvl="1" indent="-514350">
              <a:buFont typeface="+mj-lt"/>
              <a:buAutoNum type="romanLcPeriod"/>
            </a:pPr>
            <a:r>
              <a:rPr lang="en-US" sz="2000" dirty="0" err="1"/>
              <a:t>Coordenadas</a:t>
            </a:r>
            <a:endParaRPr lang="en-US" sz="2000" dirty="0"/>
          </a:p>
          <a:p>
            <a:pPr marL="971550" lvl="1" indent="-514350">
              <a:buFont typeface="+mj-lt"/>
              <a:buAutoNum type="romanLcPeriod"/>
            </a:pPr>
            <a:r>
              <a:rPr lang="en-US" sz="2000" dirty="0" err="1"/>
              <a:t>Contribuciones</a:t>
            </a:r>
            <a:endParaRPr lang="en-US" sz="2000" dirty="0"/>
          </a:p>
          <a:p>
            <a:pPr marL="971550" lvl="1" indent="-514350">
              <a:buFont typeface="+mj-lt"/>
              <a:buAutoNum type="romanLcPeriod"/>
            </a:pPr>
            <a:r>
              <a:rPr lang="en-US" sz="2000" dirty="0" err="1"/>
              <a:t>Calidad</a:t>
            </a:r>
            <a:r>
              <a:rPr lang="en-US" sz="2000" dirty="0"/>
              <a:t> de la </a:t>
            </a:r>
            <a:r>
              <a:rPr lang="en-US" sz="2000" dirty="0" err="1"/>
              <a:t>representación</a:t>
            </a:r>
            <a:endParaRPr lang="en-US" sz="2000" dirty="0"/>
          </a:p>
          <a:p>
            <a:pPr marL="457200" lvl="1" indent="0">
              <a:buNone/>
            </a:pPr>
            <a:endParaRPr lang="en-US" sz="2000" dirty="0"/>
          </a:p>
          <a:p>
            <a:pPr marL="457200" lvl="1" indent="0">
              <a:buNone/>
            </a:pPr>
            <a:r>
              <a:rPr lang="en-US" sz="2000" dirty="0"/>
              <a:t> </a:t>
            </a:r>
          </a:p>
        </p:txBody>
      </p:sp>
      <p:sp>
        <p:nvSpPr>
          <p:cNvPr id="4" name="1 Título"/>
          <p:cNvSpPr>
            <a:spLocks noGrp="1"/>
          </p:cNvSpPr>
          <p:nvPr>
            <p:ph type="title"/>
          </p:nvPr>
        </p:nvSpPr>
        <p:spPr>
          <a:xfrm>
            <a:off x="838200" y="98940"/>
            <a:ext cx="10515600" cy="895504"/>
          </a:xfrm>
        </p:spPr>
        <p:txBody>
          <a:bodyPr/>
          <a:lstStyle/>
          <a:p>
            <a:pPr algn="ctr"/>
            <a:r>
              <a:rPr lang="es-CR" dirty="0"/>
              <a:t>Aplicación en R: elementos de </a:t>
            </a:r>
            <a:r>
              <a:rPr lang="es-CR" dirty="0" err="1"/>
              <a:t>extración</a:t>
            </a:r>
            <a:endParaRPr lang="es-CR" dirty="0"/>
          </a:p>
        </p:txBody>
      </p:sp>
      <p:pic>
        <p:nvPicPr>
          <p:cNvPr id="2052" name="Picture 4" descr="Image result for pca eigenva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9971" y="1315628"/>
            <a:ext cx="2892048" cy="20175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ca eigenvalue"/>
          <p:cNvPicPr>
            <a:picLocks noChangeAspect="1" noChangeArrowheads="1"/>
          </p:cNvPicPr>
          <p:nvPr/>
        </p:nvPicPr>
        <p:blipFill rotWithShape="1">
          <a:blip r:embed="rId3">
            <a:extLst>
              <a:ext uri="{28A0092B-C50C-407E-A947-70E740481C1C}">
                <a14:useLocalDpi xmlns:a14="http://schemas.microsoft.com/office/drawing/2010/main" val="0"/>
              </a:ext>
            </a:extLst>
          </a:blip>
          <a:srcRect l="8650" t="11749" r="4406" b="8651"/>
          <a:stretch/>
        </p:blipFill>
        <p:spPr bwMode="auto">
          <a:xfrm>
            <a:off x="9086735" y="4011561"/>
            <a:ext cx="2738520" cy="2507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72990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D23C00-B6C4-4657-B4BA-263D3AFE2219}"/>
              </a:ext>
            </a:extLst>
          </p:cNvPr>
          <p:cNvSpPr>
            <a:spLocks noGrp="1"/>
          </p:cNvSpPr>
          <p:nvPr>
            <p:ph idx="1"/>
          </p:nvPr>
        </p:nvSpPr>
        <p:spPr>
          <a:xfrm>
            <a:off x="218767" y="1250438"/>
            <a:ext cx="11638936" cy="1522259"/>
          </a:xfrm>
        </p:spPr>
        <p:txBody>
          <a:bodyPr>
            <a:normAutofit/>
          </a:bodyPr>
          <a:lstStyle/>
          <a:p>
            <a:r>
              <a:rPr lang="en-US" sz="2400" dirty="0" err="1"/>
              <a:t>Es</a:t>
            </a:r>
            <a:r>
              <a:rPr lang="en-US" sz="2400" dirty="0"/>
              <a:t> </a:t>
            </a:r>
            <a:r>
              <a:rPr lang="en-US" sz="2400" dirty="0" err="1"/>
              <a:t>importante</a:t>
            </a:r>
            <a:r>
              <a:rPr lang="en-US" sz="2400" dirty="0"/>
              <a:t> antes de </a:t>
            </a:r>
            <a:r>
              <a:rPr lang="es-CR" sz="2400" dirty="0"/>
              <a:t>analizar</a:t>
            </a:r>
            <a:r>
              <a:rPr lang="en-US" sz="2400" dirty="0"/>
              <a:t> las </a:t>
            </a:r>
            <a:r>
              <a:rPr lang="en-US" sz="2400" dirty="0" err="1"/>
              <a:t>proyecciones</a:t>
            </a:r>
            <a:r>
              <a:rPr lang="en-US" sz="2400" dirty="0"/>
              <a:t> </a:t>
            </a:r>
            <a:r>
              <a:rPr lang="en-US" sz="2400" dirty="0" err="1"/>
              <a:t>conocer</a:t>
            </a:r>
            <a:r>
              <a:rPr lang="en-US" sz="2400" dirty="0"/>
              <a:t> la </a:t>
            </a:r>
            <a:r>
              <a:rPr lang="en-US" sz="2400" dirty="0" err="1"/>
              <a:t>variabilidad</a:t>
            </a:r>
            <a:r>
              <a:rPr lang="en-US" sz="2400" dirty="0"/>
              <a:t> </a:t>
            </a:r>
            <a:r>
              <a:rPr lang="en-US" sz="2400" dirty="0" err="1"/>
              <a:t>explicada</a:t>
            </a:r>
            <a:r>
              <a:rPr lang="en-US" sz="2400" dirty="0"/>
              <a:t> </a:t>
            </a:r>
            <a:r>
              <a:rPr lang="en-US" sz="2400" dirty="0" err="1"/>
              <a:t>por</a:t>
            </a:r>
            <a:r>
              <a:rPr lang="en-US" sz="2400" dirty="0"/>
              <a:t> el PCA. Se </a:t>
            </a:r>
            <a:r>
              <a:rPr lang="en-US" sz="2400" dirty="0" err="1"/>
              <a:t>puede</a:t>
            </a:r>
            <a:r>
              <a:rPr lang="en-US" sz="2400" dirty="0"/>
              <a:t> </a:t>
            </a:r>
            <a:r>
              <a:rPr lang="en-US" sz="2400" dirty="0" err="1"/>
              <a:t>hacer</a:t>
            </a:r>
            <a:r>
              <a:rPr lang="en-US" sz="2400" dirty="0"/>
              <a:t> </a:t>
            </a:r>
            <a:r>
              <a:rPr lang="en-US" sz="2400" dirty="0" err="1"/>
              <a:t>mediante</a:t>
            </a:r>
            <a:r>
              <a:rPr lang="en-US" sz="2400" dirty="0"/>
              <a:t> la </a:t>
            </a:r>
            <a:r>
              <a:rPr lang="en-US" sz="2400" dirty="0" err="1"/>
              <a:t>proporción</a:t>
            </a:r>
            <a:r>
              <a:rPr lang="en-US" sz="2400" dirty="0"/>
              <a:t> (</a:t>
            </a:r>
            <a:r>
              <a:rPr lang="en-US" sz="2400" dirty="0" err="1"/>
              <a:t>porcentaje</a:t>
            </a:r>
            <a:r>
              <a:rPr lang="en-US" sz="2400" dirty="0"/>
              <a:t>) de la </a:t>
            </a:r>
            <a:r>
              <a:rPr lang="en-US" sz="2400" dirty="0" err="1"/>
              <a:t>variancia</a:t>
            </a:r>
            <a:r>
              <a:rPr lang="en-US" sz="2400" dirty="0"/>
              <a:t> </a:t>
            </a:r>
            <a:r>
              <a:rPr lang="en-US" sz="2400" dirty="0" err="1"/>
              <a:t>explicada</a:t>
            </a:r>
            <a:r>
              <a:rPr lang="en-US" sz="2400" dirty="0"/>
              <a:t>. </a:t>
            </a:r>
          </a:p>
        </p:txBody>
      </p:sp>
      <p:sp>
        <p:nvSpPr>
          <p:cNvPr id="4" name="1 Título"/>
          <p:cNvSpPr>
            <a:spLocks noGrp="1"/>
          </p:cNvSpPr>
          <p:nvPr>
            <p:ph type="title"/>
          </p:nvPr>
        </p:nvSpPr>
        <p:spPr>
          <a:xfrm>
            <a:off x="838200" y="98940"/>
            <a:ext cx="10515600" cy="895504"/>
          </a:xfrm>
        </p:spPr>
        <p:txBody>
          <a:bodyPr/>
          <a:lstStyle/>
          <a:p>
            <a:pPr algn="ctr"/>
            <a:r>
              <a:rPr lang="es-CR" dirty="0"/>
              <a:t>Aplicación en R: variancia explicada</a:t>
            </a:r>
          </a:p>
        </p:txBody>
      </p:sp>
      <p:sp>
        <p:nvSpPr>
          <p:cNvPr id="5" name="AutoShape 2" descr="data:image/png;base64,iVBORw0KGgoAAAANSUhEUgAABUAAAAPACAMAAADDuCPrAAABVlBMVEUAAAAAADoAAGYAOjoAOmYAOpAAZpAAZrYzMzM6AAA6AGY6OgA6Ojo6OmY6OpA6Zjo6ZmY6ZpA6ZrY6kJA6kLY6kNtNTU1NTW5NTY5Nbo5NbqtNjshZWVlmAABmADpmOgBmOjpmOpBmZjpmZmZmZpBmkGZmkJBmkLZmkNtmtttmtv9uTU1ubo5ujqtujshuq+SOTU2Obk2Obm6OyOSOyP+QOgCQOjqQZjqQZmaQZraQkDqQkGaQkLaQtraQttuQ27aQ2/+rbk2rjm6ryOSr5P+2ZgC2Zjq2kDq2kGa2kJC2tpC2tra2ttu229u22/+2///Ijk3Ijm7IyKvI5P/I///bkDrbkGbbkJDbtmbbtpDbtrbbttvb27bb29vb2//b///kq27kyI7kyKvk///r6+v/tmb/yI7/25D/27b/29v/5Kv/5Mj/5OT//7b//8j//9v//+T///+7WWJ3AAAACXBIWXMAAB2HAAAdhwGP5fFlAAAgAElEQVR4nO2d+5sc1ZVlowwaugbRIzEmMfKosYFuDGWwcEPjmW57EG0B3dhYNhYj2QbUBj2QLJXq//9lMvJRlZF5qurcyBNxtq7W+j6Q6pV3sc+tTeQjIpsDAADoRZMtAADwuEKBAgD0hAIFAOgJBQoA0BMKFACgJxQoAEBPKFAAgJ5QoAAAPaFAAQB6QoECAPSEAgUA6AkFCgDQEwoUAKAnoxbo3wEAPNZkFug4y3w7zjJFfKsoJZkUUbkhKS9xSVGgObDX3RCVF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96Bfrw0g87Hz/6cG8yeetz44PVxXsuVkjdE4xEU0rTKlvAgKS86BXo1UmnQB9emrT84I8bH3QW77lYIXVPMBJNKU2rbAEDkvKiVqCPrk66BXp1cuHzg/uXJxe+Wf+gs3ivxYqpe4KRaEppWmULGJCUF7EC/es7k26B3tubHW4+vPTir9c+6C7eZ7Fy6p5gJJpSmlbZAgYk5UWrQG9OJm//V6dAby4+ujn52doH3cV7LNaDuicYiaaUplW2gAFJeREr0Jf+/eB2p0CvTt6d/Tn7bOeD7uI9FutB3ROMRFNK0ypbwICkvGgVaEunHR9dXtxbv7d34ZvOB8tFF3wLAPD4QoECAPRk6AL9wR87H3R/iLvwYmhKaVplCxiQlJfH/C784eI9Fyuk7glGoimlaZUtYEBSXijQEuqeYCSaUppW2QIGJOVFvEB5Fv5U2OtuiMoLSXlRL9DlSz4XrwP9WeeTK4v3XKyQuicYiaaUplW2gAFJeVEvUM5EOg32uhui8kJSXtQL9NHlyUuHp793Pugu3nOxQuqeYCSaUppW2QIGJOVFt0Dv7c2OM++vXoDpPldj2oC97oaovJCUF/kCPbj/4bQy31occnY+WF2852KF1D3BSDSlNK2yBQxIyotegfZbfJxl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ainQbwEAHl84As2BgwU3ROWFpLzUcgQ6zjJ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8UaAl1TzASTSlNq2wBA5LyQoGWUPcEI9GU0rTKFjAgKS9iBfrow73J5K3Pjz6+PFnygz8eHDy8dPT37uJ9Fiun7glGoimlaZUtYEBSXrQKdFGQR/24VqD39ijQddjrbojKC0l50SrQq5MLnx/cvzy58M3aF+7tvfjr6R+3Jz88ZvEei/Wg7glGoimlaZUtYEBSXqQK9N7e7NDy4aVZW64wPRD9Wfvn1fkfxuLli/Wh7glGoimlaZUtYEBSXqQK9ObiAPPmek/enB+TPrq83qyHi5cv1oe6JxiJppSmVbaAAUl5kSrQq5N3Z3+u31N/eGn+hYeXLvzhncnkp59v/CQFKoamlKZVtoABSXlRKtDDA8x7e90HQZdHpsvnkBY9O1t0wbcAAI8vwxXo4WOityeTt785+NuHk8N78hQoANRAaIF2Xqd0e/ms/PJIdPO5JO7Ci6EppWmVLWBAUl4eg7vwjy4f3WWfc3vjdU4UqBiaUppW2QIGJOXlMSjQteNR8zMUqBiaUppW2QIGJOVFqUCPeRZ+89Xz608yUaByaEppWmULGJCUF6kCXb7+s/s60MNHPA/vy29WKgUqhqaUplW2gAFJeZEqUPNMpJVXz1+dF+fmg6IUqBqaUppW2QIGJOVFqkCnzfjSxrnwDy8dPuB5b699GdP9dzbPladAxdCU0rTKFjAgKS9SBXpwf+VqTIvrh3Qe8Ly5uBjTxqlIFKgYmlKaVtkCBiTlRatAD+5/OO3Ht2aFuSzQzmuW7v98Mnnx7fXjTwpUDk0pTatsAQOS8iJWoL0XH2eZuicYiaaUplW2gAFJeaFAS6h7gpFoSmlaZQsYkJQXCrSEuicYiaaUplW2gAFJeaFAS6h7gpFoSmlaZQsYkJQXCrSEuicYiaaUplW2gAFJeaFAS6h7gpFoSmlaZQsYkJQXCrSEuicYiaaUplW2gAFJeaFAS6h7gpFoSmlaZQsYkJSXlALd/3LBjR//LmjxmJs5jbonGImmlKZVtoABSXkZv0Dvvt8c8T0KdFvY626IygtJeRm9QB9cXOnP5gwFui3sdTdE5YWkvIxeoNeaZufcK7vtP83OG2GLR93QydQ9wUg0pTStsgUMSMrL2AW6/15z5uv232+2XTr9a9DiQbdzCnVPMBJNKU2rbAEDkvIydoE+uLjzwUHbnS9M/32lrdGYxYNu5xTqnmAkmlKaVtkCBiTlZfwCnT1vdKt55vDfIYsH3c4p1D3BSDSlNK2yBQxIyktagbb33h9cjLoPT4GKoSmlaZUtYEBSXsZ/DHR2F/7ObtujizaNWDzmZk6j7glGoimlaZUtYEBSXkZ/Fv7K7NHP+UOh8xoNWTzmZk6j7glGoimlaZUtYEBSXkYv0Du7zfnP2qfhX2jLlLvwW8Ned0NUXkjKy/hnIl2ZnX90q2l2dpvZ0WjI4kG3cwp1TzASTSlNq2wBA5LyknAu/BftHff9K7MTkXgd6Naw190QlReS8pJyMZE/T3tz//rZs69H9ScFqoamlKZVtoABSXnhcnYl1D3BSDSlNK2yBQxIygsFWkLdE4xEU0rTKlvAgKS8jFig3325yVdRiwfdzinUPcFINKU0rbIFDEjKy3gF2r2OHdcDjYK97oaovJCUFwq0hLonGImmlKZVtoABSXkZr0D3//TpjI+bZue1X3766b8+2+y8/hteSL8t7HU3ROWFpLxkXJF++er562EHoBSoGppSmlbZAgYk5SXpXPg517ic3faw190QlReS8pJ0NaY5d3Y5F35r2OtuiMoLSXlJuh6o8cF2i8fczGnUPcFINKU0rbIFDEjKS9JbeszhcnYBsNfdEJUXkvKS8BjoM+bft1w86HZOoe4JRqIppWmVLWBAUl5GL9BbTfP8/IHP/Y8a3lRue9jrbojKC0l5SbkeaPPcq6+++uz0z+fDFo+6oZOpe4KRaEppWmULGJCUl/ELtD3wXBB1OWUKVA5NKU2rbAEDkvKScTWm7z5pjz6fej3qSiIHFKgcmlKaVtkCBiTlhcvZlVD3BCPRlNK0yhYwICkvFGgJdU8wEk0pTatsAQOS8pJSoPvLy4He+DGvA90W9robovJCUl7GL9C773M5u0jY626IygtJecm4GtMKZyjQbWGvuyEqLyTlZfQCvdY0O+de2W3/aXbeCFs86oZOpu4JRqIppWmVLWBAUl7GvxpT+2bw03+/2XYp7wu/Pex1N0TlhaS8JF1M5NrsRfRXOJVze9jrbojKC0l5Sbqc3a3ZZURucTGR7WGvuyEqLyTlJa1A23vvDy5yQeWtYa+7ISovJOUl6Yr08yuBckHlANjrbojKC0l5SXpPpPlDoVxQOQD2uhui8kJSXkYv0Du7zfnP2qfhX2jLlLvwW8Ned0NUXkjKS8r1QKfHnbeaZmc37oJ2FKgYmlKaVtkCBiTlJeFc+C/aO+77V2YnIvE60K1hr7shKi8k5SXlYiJ/nvbm/vWzZ1+P6k8KVA1NKU2rbAEDkvLC5exKqHuCkWhKaVplCxiQlBcKtIS6JxiJppSmVbaAAUl5ySvQL6MWni0eeWPHU/cEI9GU0rTKFjAgKS8JBbr/yXOzF9G3L2cKWzzslk6k7glGoimlaZUtYEBSXsYv0Fu7zfwspKbZibqWCAWqhqaUplW2gAFJecl4If381Ut/en+3mZ3WGbJ40O2cQt0TjERTStMqW8CApLwknMr59PKe+/57XI1pe9jrbojKC0l5Sboe6BzOhQ+Ave6GqLyQlJeky9kZH2y3eMzNnEbdE4xEU0rTKlvAgKS8cARaQt0TjERTStMqW8CApLwkPAb6jPn3LRcPup1TqHuCkWhKaVplCxiQlJfRC/RW05z/ava37z5qeE+k7WGvuyEqLyTlJeVyds3O2bNnd6d/Rh2AUqBqaEppWmULGJCUl/ELdP/jZsHOT6LWpkDV0JTStMoWMCApLxnnwu/feGV6BHru38IuZkeByqEppWmVLWBAUl64GlMJdU8wEk0pTatsAQOS8kKBllD3BCPRlNK0yhYwICkv4xXo/i9efe3r9t+rvMabym0Le90NUXkhKS/jFeiDi+1VmNqLMK3AC+m3hr3uhqi8kJQXCrSEuicYiaaUplW2gAFJeeEx0BLqnmAkmlKaVtkCBiTlhQItoe4JRqIppWmVLWBAUl4o0BLqnmAkmlKaVtkCBiTlZdRn4TfhWfitYa+7ISovJOVl1CeRNuFJpK1hr7shKi8k5YUCLaHuCUaiKaVplS1gQFJeeAy0hLonGImmlKZVtoABSXmhQEuoe4KRaEppWmULGJCUl6wC/TJq2cXisTd3HHVPMBJNKU2rbAEDkvKSUaA3fjS7Guj5z479jvLF427qJOqeYCSaUppW2QIGJOUl4YLK7x0+hfR82BVBKVAxNKU0rbIFDEjKy+gF2vbnzrlffvofr+zylh4RsNfdEJUXkvIyeoFea5rvzw882/f24E3ltoa97oaovJCUl7ELdHoA+sLhB7ytcQDsdTdE5YWkvIxdoA8u7nxw+MGd3bAX0n8LAPD44i3Qlc7sfLBdgcbczGnU/b/ASDSlNK2yBQxIysv4d+E7R6BnuJjItrDX3RCVF5LykvAk0jPm37dcPOh2TqHuCUaiKaVplS1gQFJeMl7GtHz557Wwa4lQoGpoSmlaZQsYkJSX0e/C/6J9/ee51z/9z/bP56KuCkqBiqEppWmVLWBAUl7GfxZ+kIvaUaBiaEppWmULGJCUFwq0hLonGImmlKZVtoABSXnhcnYl1D3BSDSlNK2yBQxIygsFWkLdE4xEU0rTKlvAgKS8UKAl1D3BSDSlNK2yBQxIysvoj4H+79Vn3G/8d85E2hb2uhui8kJSXsZ/EunpwzOR9j/iTeW2h73uhqi8kJSXjGfhF5djuvsy78oZAHvdDVF5ISkvoz8Gen23aZ5u38zji+lfzkS9qwcFKoamlKZVtoABSXkZ/0mk9sBz543Zhel/ErU2BaqGppSmVbaAAUl5SXgWfv+j+cvnn+ZN5SJgr7shKi8k5SXlZUw3dtt3lItaeLZ45I0dT90TjERTStMqW8CApLxkFOjd92dvaxx3B54ClUNTStMqW8CApLwkFOjsaaRP2qeQwt7VmAJVQ1NK0ypbwICkvIx/PdD28PP7Xy+eSwpbPOqGTqbuCUaiKaVplS1gQFJeMl4HOn8p/ey5pOd5S49tYa+7ISovJOUloUAPS/PGLi+k3x72uhui8kJSXkYv0H9Yudu+/x4FujXsdTdE5YWkvIz+GOhXnY/+HwW6Lex1N0TlhaS8JF3Obv+rk77aY/HYmzuOuicYiaaUplW2gAFJecko0Bs/aq8i8uAfXudlTAGw190QlReS8jJ+gc7P5JwW6MXm6ah3NaZA1dCU0rTKFjAgKS/jF+iVpnn6H3e/97v9fwl8KT0FKoamlKZVtoABSXkZvUBvNc0bBw8utk+/X99t3oxaPOh2TqHuCUaiKaVplS1gQFJeRi/QK+31lOcFenCteSZq8aDbOYW6JxiJppSmVbaAAUl5GbtA99/b+eCwQO/s8jrQrWGvuyEqLyTlZfwzkdrOXBTo4o+IxWNu5jTqnmAkmlKaVtkCBiTlhQItoe4JRqIppWmVLWBAUl7GvwvfPnG0aM5bYU/DU6BiaEppWmULGJCUl9GfRJo9cTQv0GmZ8iTS1rDX3RCVF5LyMnqB3tltnv96VqB3X252PrC/qXzxoNs5hbonGImmlKZVtoABSXkZ/4X015qmObu7c+7Z5vAd4gMWj7qhk6l7gpFoSmlaZQsYkJSXhHPh2zeEnxPWnxSoGppSmlbZAgYk5SXjYiLffXJ22p5PnedtjSNgr7shKi8k5SXpcnbRUKBiaEppWmULGJCUFwq0hLonGImmlKZVtoABSXmhQEuoe4KRaEppWmULGJCUFwq0hLonGImmlKZVtoABSXmhQEuoe4KRaEppWmULGJCUFwq0hLonGImmlKZVtoABSXmhQEuoe4KRaEppWmULGJCUFwq0hLonGImmlKZVtoABSXmhQEuoe4KRaEppWmULGJCUFwq0hLonGImmlKZVtoABSXlJKdD9Lxfc+DEXVN4W9robovJCUl7GL9C77zdHcEX6rWGvuyEqLyTlZfQCfXBxpT+bMxTotrDX3RCVF5LyknBF+mbn3Cu77T/Nzhthi0fd0MnUPcFINKU0rbIFDEjKS8J7Ip35evHOSNfC3hKJAlVDU0rTKlvAgKS8jP+unLO38bg2u5jylbZGYxYPup1TqHuCkWhKaVplCxiQlJectzU+uDV7O7lbvKnc9rDX3RCVF5Lyklag7b33Bxd5W+OtYa+7ISovJOVl/MdAZ3fh7+y2Pbpo04jFY27mNOqeYCSaUppW2QIGJOVl9Gfhr8we/Zw/FDqv0ZDFY27mNOqeYCSaUppW2QIGJOUl433hz3/WPg3/Qlum3IXfGva6G6LyQlJexj8T6crs/KNbTbOzG/fGxhSoGJpSmlbZAgYk5SXlfeGnBbp/ZXYiEq8D3Rr2uhui8kJSXlqkXugAACAASURBVFIuJvLnaW/uXz979vWo/qRA1dCU0rTKFjAgKS9czq6EuicYiaaUplW2gAFJeaFAS6h7gpFoSmlaZQsYkJSX0Qv0u6+O/r7/i9d4Fn5b2OtuiMoLSXkZ/0yk5vmVD3gd6Naw190QlReS8pJQoEfPvVOgAbDX3RCVF5LyklGgzdOfLT+gQLeGve6GqLyQlJeEi4n8n6aZnQ9PgYbAXndDVF5IykvG1Ziu7zbNG8sPghaPuZnTqHuCkWhKaVplCxiQlJeUy9ndmTbo8wcUaAjsdTdE5YWkvORcD/Tuy7OnkijQANjrbojKC0l5Sbqg8v577VNJFGgA7HU3ROWFpLwkFejBwUdNs/N/KdDtYa+7ISovJOUlrUDb9zeeXdguZvGYmzmNuicYiaaUplW2gAFJeckr0NlTSRTo1rDX3RCVF5LyMvp7Iq2c/n73IgW6Pex1N0TlhaS8pF6NiYuJBMBed0NUXkjKC5ezK6HuCUaiKaVplS1gQFJecgr0yyVfnfBNRYsH3c4p1D3BSDSlNK2yBQxIysv4BXr3/eYIHgPdGva6G6LyQlJeRi/Q2eWYKNA42OtuiMoLSXkZvUCvNc3T//Tpkt/wJNK2sNfdEJUXkvIy+suY3mueiVpxdfEBbtOg7glGoimlaZUtYEBSXsZ/If3iWqCxUKBiaEppWmULGJCUl8QzkSKhQMXQlNK0yhYwICkv49+F5wg0Fva6G6LyQlJeEp5EeiFqxdXFB7hNg7onGImmlKZVtoABSXkZvUCnh6BvHH8jjz7cm0ze+nzlMw8vTWb84I/21xeLl9r2o+4JRqIppWmVLWBAUl7Gv5jIK02zc+7VBWvnwi/acl6Wc+7trRSo8fXF4lvru6h7gpFoSmlaZQsYkJSXlLc1PvaF9FcnFz4/uH95cuGbw0/dnvzwxK8vFt/G3E/dE4xEU0rTKlvAgKS8SBXovb3FceaLvz783NXJz078+mLxbcz91D3BSDSlNK2yBQxIyovU1ZhuLo42bx6V5qPLK2VpfH25ePlifah7gpFoSmlaZQsYkJQXqQK9Onl39ufK3faHly784Z3J5KefH/P15eLli/Wh7glGoimlaZUtYEBSXpQK9PBo897e4YOcy+eQ2uo0vv53S74FAHh8KSjQ/eXlQG/8ePUxUKtAb08mb39z8LcPJ9MvUaAAUCnbXw90pSAPX6i0fNizfS7J+voC7sKLoSmlaZUtYEBSXpKvB3rmtCPQJbcnF7454esUqBiaUppW2QIGJOUl43qgO+de2W3/adbOSTqpQNuDTgrUgr3uhqi8kJSXhOuBnvm6/febbZee6Z6IdPyz7PPO5Fl4A/a6G6LyQlJekq4HOr+kyJW2RldYvr7z6HWejy6vdubm1w8X30K8gLonGImmlKZVtoABSXlJuh7ordl16W+tXZ3eONPo6vxgc16knIlkwF53Q1ReSMpLWoG2994fXOzeh5/W5Etr57rf22tfxnT/ndmnjK8vFw/5TziVuicYiaaUplW2gAFJeUm6oPKd3bZHNy5Pf3/lakv39mbHmTcXF2P6fP3r3cVD/hNOpe4JRqIppWmVLWBAUl5Gfxb+yuzRz/lDofMaXeX+h9N+fGt2fLko0IP7P59MXnz7m42vdxffzt1L3ROMRFNK0ypbwICkvIxeoHd2m/OftU/Dv9CW6Rne1nhb2OtuiMoLSXkZ/1z4K7Pzj241zc5uE/b2HhSoGJpSmlbZAgYk5SXhYiJftHfc96/MTkQKOgClQNXQlNK0yhYwICkvKVdj+vO0N/evnz37elR/UqBqaEppWmULGJCUF6XL2W2z+DjL1D3BSDSlNK2yBQxIygsFWkLdE4xEU0rTKlvAgKS8jFeg+79o34Nz+u9VXuNZ+G1hr7shKi8k5WW8An1wsX32/eR35ey/eMzNnEbdE4xEU0rTKlvAgKS8UKAl1D3BSDSlNK2yBQxIyguPgZZQ9wQj0ZTStMoWMCApLxRoCXVPMBJNKU2rbAEDkvIy/rnw5z+LWnF18QFu06DuCUaiKaVplS1gQFJexr+c3dpFlIMWH+A2DeqeYCSaUppW2QIGJOUl6Xqg0VCgYmhKaVplCxiQlJek64FGQ4GKoSmlaZUtYEBSXhLelfPMAA+CUqBiaEppWmULGJCUl9EL9LuPm+apc5yJFAZ73Q1ReSEpLwlPIvFC+lDY626IygtJeaFAS6h7gpFoSmlaZQsYkJQXXkhfQt0TjERTStMqW8CApLxQoCXUPcFINKU0rbIFDEjKCwVaQt0TjERTStMqW8CApLykFOj+lwtu/JjHQLeFve6GqLyQlJfxC/Tu+zyJFAl73Q1ReSEpL6MXaPdp+DMU6Law190QlReS8pJwJlKzc+6V3fafZueNsMWjbuhk6p5gJJpSmlbZAgYk5WX8c+HbN4Of/vvN2VmdvC/81rDX3RCVF5LyMv4L6WcXE7nWvDD995WwS9tRoGJoSmlaZQsYkJSXpMvZ3WqeOfx3yOJBt3MKdU8wEk0pTatsAQOS8pJWoO299wcXo+7DU6BiaEppWmULGJCUl6Trgd7ZbXs07urKFKgYmlKaVtkCBiTlZfz3RJo9+jl/KHReoyGLx9zMadQ9wUg0pTStsgUMSMrL6AV6Z7c5/1n7NPwLbZlyF35r2OtuiMoLSXkZ/0ykK7Pzj241zc5uMzsaDVk86HZOoe4JRqIppWmVLWBAUl4SzoX/or3jvn9ldiISrwPdGva6G6LyQlJeUi4m8udpb+5fP3v29aj+pEDV0JTStMoWMCApL1zOroS6JxiJppSmVbaAAUl5oUBLqHuCkWhKaVplCxiQlJfxX0h/foB3NaZA1dCU0rTKFjAgKS8Zbyq3E/fY5+Hi0TdoU/cEI9GU0rTKFjAgKS+jn4n00W779Ptzv4padrF47M0dR90TjERTStMqW8CApLwkPAZ640dthe6E3pWnQMXQlNK0yhYwICkvOe+JdP3ZtkOfeoOXMW0Pe90NUXkhKS9Zz8J/98nsrvzfcyrntrDX3RCVF5Lykvgypvbd5biYyNaw190QlReS8pJWoPufPMu7ckbAXndDVF5IyktOge7feDn2QVAKVAxNKU2rbAEDkvKSUaADPA1PgYqhKaVplS1gQFJeRi/Q9pHPKU/HvhCUAhVDU0rTKlvAgKS8ZJyJNMCpSBSoGJpSmlbZAgYk5SWhQM//NmrJlcXjb9Ki7glGoimlaZUtYEBSXkY/lfM34efBzxYf4kY3qXuCkWhKaVplCxiQlBcuZ1dC3ROMRFNK0ypbwICkvFCgJdQ9wUg0pTStsgUMSMoLBVpC3ROMRFNK0ypbwICkvFCgJdQ9wUg0pTStsgUMSMoLBVpC3ROMRFNK0ypbwICkvFCgJdQ9wUg0pTStsgUMSMoLBVpC3ROMRFNK0ypbwICkvDzZBfq/HKx+f90TjERTStMqW8CApLwkFej+V1HLLhbv92MU6FBoSmlaZQsYkJSXrKsxfe93D/4h8Ix4ClQMTSlNq2wBA5LyMn6B7n/UzK6k/OBi83TQ5ZQpUDk0pTStsgUMSMrL+AV6pWme/sfd7/1u/1+a5kzyBZUp0KHQlNK0yhYwICkvoxforaZ54+DBxfa9PK7vNm9GLd7vxyjQodCU0rTKFjAgKS+jF+iV5oWDRYEeXGueiVq8349RoEOhKaVplS1gQFJeRr+c3Xs7HxwW6J3d5DeVo0CHQlNK0ypbwICkvIx/QeW2MxcFuvgjYvF+P0aBDoWmlKZVtoABSXmhQCnQIdCU0rTKFjAgKS/j34VvnzhaNOetsKfhKVAxNKU0rbIFDEjKy+hPIs2eOJoX6LRMeRJpa9jrbojKC0l5Gb1A7+w2z389K9C7LzftE0oxi/f7MQp0KDSlNK2yBQxIysv4L6S/1jTN2d2dc89O/3whbPF+P0aBDoWmlKZVtoABSXlJOBf+i91mQVh/UqBqaEppWmULGJCUl4yLiXz3ydlpez51/rOopSlQOTSlNK2yBQxIygvXA6VAh0BTStMqW8CApLxQoBToEGhKaVplCxiQlJcRC/S7LzeJuq4yBSqGppSmVbaAAUl5Ga9AH1xsNuFMpK1hr7shKi8k5YUCpUCHQFNK0ypbwICkvIxXoPt/+nTGx02z89ovP/30X59tdl7/Dadybgt73Q1ReSEpL6M/iTQ9EF2+/PN62AEoBaqGppSmVbaAAUl5ybmg8gIuqBwAe90NUXkhKS85F1RecGeXqzFtDXvdDVF5ISkvOdcDtT7YbvF+P0aBDoWmlKZVtoABSXkZv0A7R6AU6Naw190QlReS8pLwGOgz5t+3XLzfj1GgQ6EppWmVLWBAUl4y3tb4+fkDn/sfNbyt8faw190QlReS8jL+ufBXmqZ57tVXX22vB/p82OLf9sJToP1uGQCgAG+BtgeeXA80Dg4W3BCVF5LyknM90Pbo86nXo64kckCByqEppWmVLWBAUl64nB0FOgSaUppW2QIGJOWFAqVAh0BTStMqW8CApLxQoBToEGhKaVplCxiQlBcKlAIdAk0pTatsAQOS8kKBUqBDoCmlaZUtYEBSXihQCnQINKU0rbIFDEjKCwVKgQ6BppSmVbaAAUl5oUAp0CHQlNK0yhYwICkvFCgFOgSaUppW2QIGJOWFAqVAh0BTStMqW8CApLxQoBToEGhKaVplCxiQlJfMAt3/06e8K+fWsNfdEJUXkvKSWaAPLvK+8NvDXndDVF5IygsFSoEOgaaUplW2gAFJeeEuPAU6BJpSmlbZAgYk5YUnkSjQIdCU0rTKFjAgKS8UKAU6BJpSmlbZAgYk5SWrQL+MWnaxeL8fo0CHQlNK0ypbwICkvGQU6I0ftW+ItHP+s6ilKVA5NKU0rbIFDEjKy/gFuv/e4ZvKPR/0FBIFKoemlKZVtoABSXkZvUDb/tw598tP/+OV3aZ5Jmzxfj9GgQ6FppSmVbaAAUl5Gb1ArzXN9+cHnvsfN82bUYv3+zEKdCg0pTStsgUMSMrL2AU6PQA9ejf4K2GHoBSoGJpSmlbZAgYk5WXsAn1wceeDww/u7HIm0taw190QlReS8jJ+ga50ZueD7Rbv92MU6FBoSmlaZQsYkJSX8e/Cd45Az3Aq57aw190QlReS8pLwJNIz5t+3XLzfj1GgQ6EppWmVLWBAUl4yXsa0fPnntbCLMVGgamhKaVplCxiQlJfR78L/on3957nXP/3P9s/nXp3x2tZ35ClQMTSlNK2yBQxIysv4TyI1m2x/IEqBiqEppWmVLWBAUl4oUAp0CDSlNK2yBQxIyguXs6NAh0BTStMqW8CApLxQoBToEGhKaVplCxiQlBcKlAIdAk0pTatsAQOS8pJRoN99crZpds6+/lXU0hSoHJpSmlbZAgYk5SWhQK8dPnn0wnHfUr54vx+jQIdCU0rTKlvAgKS8jF+gbX8+de7VV56NbFAKVAxNKU2rbAEDkvIyeoHe2W3OzN/L4+57zcp58Vsu3u/HKNCh0JTStMoWMCApL6MX6JXm8AIi++9xLvz2sNfdEJUXkvLC1Zgo0CHQlNK0yhYwICkvXA+UAh0CTSlNq2wBA5LyQoFSoEOgKaVplS1gQFJeEt4T6eiN5G413IXfGva6G6LyQlJeeBKJAh0CTSlNq2wBA5LykvEypqd/O/vbX17mZUwBsNfdEJUXkvKS80L65uzZs6GnIlGgYmhKaVplCxiQlJeEUzmv7y7O5Nx5I2ptClQNTSlNq2wBA5LyknExkf0br0yPQM/9KugJpNni/X6MAh0KTSlNq2wBA5LywuXsKNAh0JTStMoWMCApL+M/C3/+s6gVVxfv92MU6FBoSmlaZQsYkJSXhPdEetP8wpaL9/sxCnQoNKU0rbIFDEjKS+qZSHFQoGJoSmlaZQsYkJSX1IuJxEGBiqEppWmVLWBAUl5Gfwz02vJyoKFQoGJoSmlaZQsYkJSX0Qv0u49nF6Rf8Brnwm8Le90NUXkhKS8JTyKtwtWYtoa97oaovJCUFwqUAh0CTSlNq2wBA5LywgvpKdAh0JTStMoWMCApLxQoBToEmlKaVtkCBiTlZfQC/Spqve7i/X6MAh0KTSlNq2wBA5LyMmqB7n/UXojpqTcCryKyXLzfj1GgQ6EppWmVLWBAUl7GLNA7y+vYPR1+MhIFKoamlKZVtoABSXkZsUBnT8A/9T+enf476q2Qjhbv92MU6FBoSmlaZQsYkJSXEQv0WjN/C48b0wPR6AuKUKBiaEppWmULGJCUl/EKdP+9ZW9OmzTqzeQOF+/3YxToUGhKaVplCxiQlJdRC3RxHZE7u+H34SlQMTSlNK2yBQxIyst4Bfrg4vK8o6O/hUGBiqEppWmVLWBAUl4oUAp0CDSlNK2yBQxIygsFSoEOgaaUplW2gAFJeaFAKdAh0JTStMoWMCApLxQoBToEmlKaVtkCBiTlhQKlQIdAU0rTKlvAgKS8UKAU6BBoSmlaZQsYkJSXUQt0Ey6ovDXsdTdE5YWkvFCgFOgQaEppWmULGJCUlxHPRPrFq5vwpnJbw153Q1ReSMoLV6SnQIdAU0rTKlvAgKS8UKAU6BBoSmlaZQsYkJQXCpQCHQJNKU2rbAEDkvJCgVKgQ6AppWmVLWBAUl4oUAp0CDSlNK2yBQxIygsFSoEOgaaUplW2gAFJeaFAKdAh0JTStMoWMCApLxQoBToEmlKaVtkCBiTlhQKlQIdAU0rTKlvAgKS8UKAU6BBoSmlaZQsYkJQXCpQCHQJNKU2rbAEDkvIiVqCPPtybTN76fPVTf/35ZPLi4lMPL01m/OCP64v3WYwCHQ5NKU2rbAEDkvKiVaCLglztx9/PK/PFX7cf3NujQNdhr7shKi8k5UWrQK9OLnx+cP/y5MI3y8/cnrz4zwftp2adeXvyw2MW77HYAQU6HJpSmlbZAgYk5UWqQO/tzWry4aX58eaUR5cn7x7MPjX78+rkZ8csXr5YCwU6FJpSmlbZAgYk5UWqQG8uDjBvHvbkw0uLe+uz6nx0+bBZ1xcvX6yFAh0KTSlNq2wBA5LyIlWgV+eHm9Y99VmBPrx04Q/vTCY//XzjJylQMTSlNK2yBQxIyotSgR4eYN7bO3oQdM78Xv3yOaRFz84WXfBtLzwF2u+WAQAKGLRA53fub08mb39z8LcPJ4f35ClQAKiB0AJde53S7XllLh8j3XwuibvwYmhKaVplCxiQlJfH4i787b0X3+18PFk/QqVAxdCU0rTKFjAgKS+PQ4HenKw9+b5xhEqBqqEppWmVLWBAUl6UCvSYZ+F/v96fxmOkFKgYmlKaVtkCBiTlRapAl6//vLnyGOejq5OXFoeby1fVGy9zokDF0JTStMoWMCApL1IFunkm0uzszm+O/j4rzsMiXVm8fLEWCnQoNKU0rbIFDEjKi1SBTpvxpbVz4W+uPl90b699GdP9dzaeQ6JA1dCU0rTKFjAgKS9SBXpwf+VqTPf2psehy+vXTWkPPm8uLsa0cSoSBSqGppSmVbaAAUl50SrQg/sfTvvxrdnx5axAb086BXpwv7046Nvrx58UqByaUppW2QIGJOVFrEB7L97vxyjQodCU0rTKFjAgKS8UKAU6BJpSmlbZAgYk5YUCpUCHQFNK0ypbwICkvFCgFOgQaEppWmULGJCUFwqUAh0CTSlNq2wBA5LyQoFSoEOgKaVplS1gQFJeKFAKdAg0pTStsgUMSMoLBUqBDoGmlKZVtoABSXmhQCnQIdCU0rTKFjAgKS8UKAU6BJpSmlbZAgYk5YUCpUCHQFNK0ypbwICkvFCgFOgQaEppWmULGJCUFwqUAh0CTSlNq2wBA5LyQoFSoEOgKaVplS1gQFJeKFAKdAg0pTStsgUMSMoLBUqBDoGmlKZVtoABSXmhQCnQIdCU0rTKFjAgKS8UKAU6BJpSmlbZAgYk5YUCpUCHQFNK0ypbwICkvFCgFOgQaEppWmULGJCUFwqUAh0CTSlNq2wBA5LyQoFSoEOgKaVplS1gQFJeKFAKdAg0pTStsgUMSMoLBUqBDoGmlKZVtoABSXmhQCnQIdCU0rTKFjAgKS8UKAU6BJpSmlbZAgYk5YUCpUCHQFNK0ypbwICkvFCgFOgQaEppWmULGJCUFwqUAh0CTSlNq2wBA5LyQoFSoEOgKaVplS1gQFJeKFAKdAg0pTStsgUMSMoLBUqBDoGmlKZVtoABSXmhQCnQIdCU0rTKFjAgKS8UKAU6BJpSmlbZAgYk5YUCpUCHQFNK0ypbwICkvFCgFOgQaEppWmULGJCUFwqUAh0CTSlNq2wBA5LyQoFSoEOgKaVplS1gQFJeKFAKdAg0pTStsgUMSMoLBUqBDoGmlKZVtoABSXmhQCnQIdCU0rTKFjAgKS8UKAU6BJpSmlbZAgYk5YUCTSjQ0mVPhL3uhqi8kJQXCpQCHQJNKU2rbAEDkvJCgVKgQ6AppWmVLWBAUl4oUAp0CDSlNK2yBQxIygsFSoEOgaaUplW2gAFJeaFAKdAh0JTStMoWMCApLxQoBToEmlKaVtkCBiTlhQKlQIdAU0rTKlvAgKS8UKAU6BBoSmlaZQsYkJQXCpQCHQJNKU2rbAEDkvJCgVKgQ6AppWmVLWBAUl4oUAp0CDSlNK2yBQxIygsFSoEOgaaUplW2gAFJeaFAKdAh0JTStMoWMCApLxQoBToEmlKaVtkCBiTlhQKlQIdAU0rTKlvAgKS8UKAU6BBoSmlaZQsYkJQXCpQCHQJNKU2rbAEDkvJCgVKgQ6AppWmVLWBAUl4oUAp0CDSlNK2yBQxIygsFSoEOgaaUplW2gAFJeaFAKdAh0JTStMoWMCApLxQoBToEmlKaVtkCBiTlhQKlQIdAU0rTKlvAgKS8UKAU6BBoSmlaZQsYkJQXCpQCHQJNKU2rbAEDkvJCgVKgQ6AppWmVLWBAUl4oUAp0CDSlNK2yBQxIygsFSoEOgaaUplW2gAFJeaFAKdAh0JTStMoWMCApLxQoBToEmlKaVtkCBiTlhQKlQIdAU0rTKlvAgKS8UKAU6BBoSmlaZQsYkJQXCpQCHQJNKU2rbAEDkvJCgVKgQ6AppWmVLWBAUl4oUAp0CDSlNK2yBQxIygsFSoEOgaaUplW2gAFJeaFAKdAh0JTStMoWMCApLxQoBToEmlKaVtkCBiTlhQKlQIdAU0rTKlvAgKS8UKAU6BBoSmlaZQsYkJQXCpQCHQJNKU2rbAEDkvJCgVKgQ6AppWmVLWBAUl4oUAp0CDSlNK2yBQxIygsFSoEOgaaUplW2gAFJeaFAKdAh0JTStMoWMCApL7UU6Le98DRZv1tWXBYAZOEIdLBlT6Tgf4Gh655iFXQ7oXBc5YWkvNRyBNrvxyhQCjQdRSmS8kKBUqAUaCqKUiTlhQKlQCnQVBSlSMoLBUqBUqCpKEqRlBcKlAKlQFNRlCIpLxQoBUqBpqIoRVJeKFAKlAJNRVGKpLxQoBQoBZqKohRJeaFAKVAKNBVFKZLyQoFSoBRoKopSJOWFAqVAKdBUFKVIygsFSoFSoKkoSpGUFwqUAqVAU1GUIikvFCgFSoGmoihFUl4oUAqUAk1FUYqkvFCgFCgFmoqiFEl5oUApUAo0FUUpkvJCgVKgFGgqilIk5YUCpUAp0FQUpUjKCwVKgVKgqShKkZQXCpQCpUBTUZQiKS8UKAVKgaaiKEVSXihQCpQCTUVRiqS8UKAUKAWaiqIUSXmhQClQCjQVRSmS8kKBUqAUaCqKUiTlhQKlQCnQVBSlSMoLBUqBUqCpKEqRlBcKlAKlQFNRlCIpLxQoBUqBpqIoRVJeKFAKlAJNRVGKpLxQoBTo0AU64rKnSCn+BlZeC5EoSlGgJb/aFKjbKmfZU6QUfwMrr4VIFKUo0JJfbQrUbZWz7ClSir+BlddCJIpSFGjJrzYF6rbKWfYUKcXfwMprIRJFKQq05FebAnVb5Sx7ipTib2DltRCJohQFWvKrTYG6rXKWPUVK8Tew8lqIRFGKAi351aZA3VY5y54ipfgbWHktRKIoRYGW/GpToG6rnGVPkVL8Day8FiJRlKJAS361KVC3Vc6yp0gp/gZWXguRKEpRoCW/2hSo2ypn2VOkFH8DK6+FSBSlKNCSX20K1G2Vs2yHpGVLqbsWIlGUokBLfscoULdVzrIdkpYtpe5aiERRigIt+R2jQN1WOct2SFq2lLprIRJFKQq05HeMAnVb5SzbIWnZUuquhUgUpSjQkt8xCtRtlbNsh6RlS6m7FiJRlKJAS37HKFC3Vc6yHZKWLaXuWohEUYoCLfkdo0DdVjnLdkhatpS6ayESRSkKtOR3jAJ1W+Us2yFp2VLqroVIFKUo0JLfMQrUbZWzbIekZUupuxYiUZSiQEt+xyhQt1XOsh2Sli2l7lqIRFGKAi35HaNA3VY5y3ZIWraUumshEkUpCrTkd4wCdVvlLNshadlS6q6FSBSlKNCS3zEK1G2Vs2yHpGVLqbsWIlGUokBLfscoULdVzrIdkpYtpe5aiERRigIt+R2jQN1WOct2SFq2lLprIRJFKQq05HeMAnVb5SzbIWnZUuquhUgUpSjQkt8xCtRtlbNsh6RlS6m7FiJRlKJAS37HKFC3Vc6yHZKWLaXuWohEUYoCLfkdo0DdVjnLdkhatpS6ayESRSkKtOR3jAJ1W+Us2yFp2VLqroVIFKUo0JLfMQrUbZWzbIekZUupuxYiUZSiQEt+xyhQt1XOsh10lx1iU4VCgXqhQBP2eumyJ0KBHofushRoLxSlKNCEvV667IlQoMehuywF2gtFKQo0Ya+XLnsiFOhx6C5LgfZCUYoCTdjrpcueCAV6HLrLUqC9UJSiQBP2eumyJ0KBHofushRoLxSlKNCEvV667IlQoMehuywF2gtFKQo0Ya+XLnsiFOhx6C5LgfZCUYoCTdjrpcueCAV6HLrLUqC9UJSiQBP2eumyJ0KBHofushRoLxSlU4O6lgAADhFJREFUKNCEvV667IlQoMehu2xNm2pEFKUo0Cdor4eue4pVzrIddJetaVONiKIUBfoE7fXQdU+xylm2g+6ybKpeUKCDQYGOvu4pVjnLdtBdlk3VCwp0MCjQ0dc9xSpn2Q66y7KpekGBDgYFOvq6p1jlLNtBd1k2VS8o0MGgQEdf9xSrnGU76C7LpuoFBToYFOjo655ilbNsB91l2VS9oEAHgwIdfd1TrHKW7aC7LJuqFxToYFCgo697ilXOsh10l2VT9YICHQwKdPR1T7HKWbaD7rJsql5QoINBgY6+7ilWOct20F2WTdULhU214USBFkyBve62ylm2g+6ybKpeKGyqDScKtGAK7HW3Vc6yHXSXZVP1QmFTbThRoAVTYK+7rXKW7aC7LJuqF3VvKgp0sGVPhL1+HLrLsql6UfemCinQRx/uTSZvfX7sp4yvzxfvsxh7PW76G1Y5y3bQXZZN1Yu6N1VEgT68NGn5wR+P+ZTx9cXiPRY7YK/HTX/DKmfZDrrLsql6UfemiijQq5MLnx/cvzy58I39KePri8V7LHbAXo+b/oZVzrIddJdlU/Wi7k0VUKD39mbHlg8vvfhr81PG15eLly/WUjoF9rrbKmfZDrrLsql6UfemCijQm5MfLv78mfkp4+vLxcsXaymdAnvdbZWzbAfdZdlUvah7UwUU6NXJu7M/by+Kcv1TxteXi5cv1lI6Bfa62ypn2Q66y7KpelH3ptq+QB9dXtw1v7e3fJCz8ynj63+35NteeKbQ75YVl+U/V2XZJyzlJ+w/t+ctP44FCgAgQWiBLl+o1PmU8fUlPe/Cl1L35WAi0ZTStMoWMCApL0qncvY4Aj1cvHixXtQ9wUg0pTStsgUMSMoLBVpC3ROMRFNK0ypbwICkvCgV6PjPwpdS9wQj0ZTStMoWMCApL1IFunx9Z+d1oCufMr6+XLx8sT7UPcFINKU0rbIFDEjKi1SBjn4mUil1TzASTSlNq2wBA5LyIlWgjy5PXlo7173zKePry8V7CPeg7glGoimlaZUtYEBSXqQK9OD+ytWW7u3NjjNXP9X9oLN4j8V6UPcEI9GU0rTKFjAgKS9aBXpw/8NpP741O75cFOjqp9Y+WF28z2Ll1D3BSDSlNK2yBQxIyotYgfZefJxl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KNAS6p5gJJpSmlbZAgYk5YUCLaHuCUaiKaVplS1gQFJeailQAIDHGgoUAKAniQX6BLOeOxwLUXkhKS/DJUWBjgN73Q1ReSEpLxTo4w573Q1ReSEpLxTo4w573Q1ReSEpLxTo4w573Q1ReSEpLxTo4w573Q1ReSEpLxTo4w573Q1ReSEpLxQoAIAcFCgAQE8oUACAnlCgAAA9oUABAHpCgQIA9IQCBQDoCQUKANATCnQ4/vrzyeTFtz5f+czDS5MZP/hjmpQkVi6PPtybTDrpwaPLkyVHUbGpNnl46YeLvxnbKHRnUaCD8fv5vn7x10efurfHXrcwclnUAkmtYhYom2qTq5NFgRrbKHZnUaBDcXvy4j8fHNy/vDqp28u5Qgcjl6uTC5+36V34JkNInHt7K/9bZlOt8+jqZJmJsY1idxYFOhDTg4V32z+n/7979/CTVyc/SxNSZjOXe3uz/+88vLR6AA9zpntrJS821Rp/fWeyLFBjGwXvLAp0IB5eWhx5ruzvR5epAwsjl5uL34CbtMMmN1ePnthUa9ycTN7+r8Pts7GNgncWBTo0KwX68NKFP0z/7/hTnhnpYuRydXHczv3TTTp3athU69x86d8Pt42xjYJ3FgU6MN17D4tnAN496SeePDZzOTysurfHg6Dr3Oz86rOpDBbtaGyj6J1FgQ7M6m6/Pb1z8c3B3z6ccKerw2YuFOjxrD16x6YyoEBr4fbqvr55eMeCB/ZW2cxlZZvz6pw1bnefP2ZTGWwW6HIbRe8sCnRQbu+9aNyzus2Lc0yOcuEI9FiWL+9Yh021AkegdXDTvl/FYZWNeZxALXQ5bvOwqVagQKvg98c8LkUr2KzkwrPwx3FcImyqFXgWvgIeXZ281DkmOLzzRSt0sHJZvkqP14Gus/ZYJ5vK4vbaiz07rwMN3VkU6GBc3XhQ6uryjgUvOelg5MKZSMew8bp5NpXBbc5Eeuy5ufmg/r299hUn99/h4f4uRi7TPniJc+ENDs9wW8KmMlgWqLGNgncWBToQy4uMzU/LXVz94ebiujmcNdJlNZdFVPe5GpPJykOdbKpjOXw8Y3UbDbKzKNCBuD0xCvTgfnuJ0Lc5VFhnJZfDqD6cRvcWUa2x8molNtWxHD0gvLKNBtlZFCgAQE8oUACAnlCgAAA9oUABAHpCgQIA9IQCBQDoCQUKANATChQAoCcUKABATyhQAICeUKAAAD2hQAEAekKBAgD0hAIFAOgJBQoR3Hh/t2ma5371dbZIf640Zxz2vu/yfhs87lCgsD03nm0W7LyR7XL973s2FwUK5VCgsDXXmhVeyHXp31wUKJRDgcK2tP351OtfTf/2lx9Nj0E/SJURaS4RDRgaChS25M5u0zy/bItpmeY2h0hziWjA0FCgsCVXmuaZ1Y9yD0FFmktEA4aGAoXteHCxU5l3nvunz2Z/uds+L79zfv7B/nvTkr3x8vQT7bHqjek9/Wb+lelPv7D/yfQ7n/7V8hY6Pzj/+rPtYwRfO75+beVx2M73rdh21puKvdl6PfXBovOOW/C5hd/qd3W0/zJ7HcLZxU9RoE8IFChsx63OAeghyyeWdn7SfjTtqf92Zf6J7/3uo8VX2tqdNtH335t/vGic7g9Ov/4/X55/4unfdb7ePG98faVAu9+3ZH29qdirc6ujajxmwfntHH5XV3v/o+Vy85+iQJ8QKFDYjmvmE+/Tzz792+lh2bSL3jyY9dTsgdK2Z55qzn91sP9xs2yiZvbxR4seXvvB9us7P/n64O57i2WuzY9dv/to3mgbX18219r3LVlfrxWbNvndX61U48aCZz6bff/K7Vva7bH13ZcXH1OgTwgUKGzHtXnTdZkWzOLI7L324G7WUy8svrA4YL0y+8Lqx+0h6foPtl9/c/Fx+4U7u8vj3WvL7+98fdlc69+3ItZZrxVb6B9V4+oNLoUWPivftab9TOc/nAJ9QqBAYTvMAj1qrWmTvXBUPytPMh0W4OIL8w5a/8HDQl0U7rXlt88fVt34+rK51r9vyfp6R2JH1di5wVvL/7xbc7PD7+rczK2ldrdnoXooUNgOs0CvHNbSYU91e27ZOYeHbovOWf/Bo6/PKnG1DWffv/b1ZXNtfN+S9fWOxI6qsXODR01sf9d6VV6hQJ8oKFDYjlvGY6ArtTT/61GhbRbo8qfbr2z84NHXZ002e+zxkPknVr/eeYxy9fuWrK232rRHz6+v3uB6E65/10rlf/eXT3/xbEOBPlFQoLAd07vana744t++2jwAPKlAl8ev1+YFunGEGV2gq+ttUaCdmzk4uP5sZzUK9AmBAoXtWHsd6OwxxCGPQLuvmTq+QK3XVg12BDp7lUFz9tV/+4q78E8WFChsybXOC0Hnr2oyHgN1FKj9GOhqn60U7OF3WQW68X2b379+aHxsgS6EFt9pFOj0E9cOz2alQJ8sKFDYks658NebxVMvy7u484dITyrQRdPMO2n9Bzf7bHm4ax6hHjbX+vctWV/v1AI9fBZ++p/55up3rd7M0RrLp+cp0CcEChS2pT1VZ6e9GtP+7BzNtn+M14EeW6CLwjr2daCdPjt6xHXebMcV6Pr3LVlf79QCPRS6svYQwerNHBXoNR4DfbKgQGFrPlp9xmZ+3s/KCUVt0ZxYoM33vz64+/7RiT+rP7hRkNfm55+vnMm0/vWdD/a/2vi+JevrnVqgbQEfcybSys0s7sK31qsvF4XqoUBhe77YXdbn/Az2A+Nc+GML9Nzu0QnsGz+40WdH57jPGsrqu/ljst3vW7K+3ukFety58J2bebA4fb45/3Gzck8fqocChQD2/+NHq9ciaplfDOn5r+ZfP+lJpPYwrjm6alLnBzf7bPr19hVDi6sjbX79+vSnn/l6/fuWrK/nKNDjrsbU0Z5dwGnn/G+Xz/9ToE8IFChksvJ09uO03tjaoAoFCplQoPBYQ4FCJhQoPNZQoJAJBQqPNRQoZEKBwmMNBQqZUKDwWEOBAgD0hAIFAOgJBQoA0BMKFACgJxQoAEBPKFAAgJ5QoAAAPaFAAQB6QoECAPSEAgUA6AkFCgDQEwoUAKAnFCgAQE8oUACAnvx/ORxawZKPrL4AAAAASUVORK5CYII="/>
          <p:cNvSpPr>
            <a:spLocks noChangeAspect="1" noChangeArrowheads="1"/>
          </p:cNvSpPr>
          <p:nvPr/>
        </p:nvSpPr>
        <p:spPr bwMode="auto">
          <a:xfrm>
            <a:off x="63500" y="-136525"/>
            <a:ext cx="6400800" cy="6400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08" y="2726813"/>
            <a:ext cx="4991205" cy="356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951" y="2699467"/>
            <a:ext cx="5114925"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3341860"/>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061611-3C8D-45C8-98DD-971620AB7C5E}"/>
              </a:ext>
            </a:extLst>
          </p:cNvPr>
          <p:cNvSpPr>
            <a:spLocks noGrp="1"/>
          </p:cNvSpPr>
          <p:nvPr>
            <p:ph idx="1"/>
          </p:nvPr>
        </p:nvSpPr>
        <p:spPr>
          <a:xfrm>
            <a:off x="280219" y="1309431"/>
            <a:ext cx="11651226" cy="4351338"/>
          </a:xfrm>
        </p:spPr>
        <p:txBody>
          <a:bodyPr>
            <a:normAutofit/>
          </a:bodyPr>
          <a:lstStyle/>
          <a:p>
            <a:r>
              <a:rPr lang="en-US" sz="2400" dirty="0" err="1"/>
              <a:t>Otra</a:t>
            </a:r>
            <a:r>
              <a:rPr lang="en-US" sz="2400" dirty="0"/>
              <a:t> forma </a:t>
            </a:r>
            <a:r>
              <a:rPr lang="en-US" sz="2400" dirty="0" err="1"/>
              <a:t>es</a:t>
            </a:r>
            <a:r>
              <a:rPr lang="en-US" sz="2400" dirty="0"/>
              <a:t> </a:t>
            </a:r>
            <a:r>
              <a:rPr lang="en-US" sz="2400" dirty="0" err="1"/>
              <a:t>mediante</a:t>
            </a:r>
            <a:r>
              <a:rPr lang="en-US" sz="2400" dirty="0"/>
              <a:t> el </a:t>
            </a:r>
            <a:r>
              <a:rPr lang="en-US" sz="2400" dirty="0" err="1"/>
              <a:t>gráfico</a:t>
            </a:r>
            <a:r>
              <a:rPr lang="en-US" sz="2400" dirty="0"/>
              <a:t> de </a:t>
            </a:r>
            <a:r>
              <a:rPr lang="en-US" sz="2400" dirty="0" err="1"/>
              <a:t>sedimentación</a:t>
            </a:r>
            <a:r>
              <a:rPr lang="en-US" sz="2400" dirty="0"/>
              <a:t> (scree plot). </a:t>
            </a:r>
            <a:r>
              <a:rPr lang="en-US" sz="2400" dirty="0" err="1"/>
              <a:t>Sobre</a:t>
            </a:r>
            <a:r>
              <a:rPr lang="en-US" sz="2400" dirty="0"/>
              <a:t> </a:t>
            </a:r>
            <a:r>
              <a:rPr lang="en-US" sz="2400" dirty="0" err="1"/>
              <a:t>este</a:t>
            </a:r>
            <a:r>
              <a:rPr lang="en-US" sz="2400" dirty="0"/>
              <a:t>, </a:t>
            </a:r>
            <a:r>
              <a:rPr lang="en-US" sz="2400" dirty="0" err="1"/>
              <a:t>será</a:t>
            </a:r>
            <a:r>
              <a:rPr lang="en-US" sz="2400" dirty="0"/>
              <a:t> </a:t>
            </a:r>
            <a:r>
              <a:rPr lang="en-US" sz="2400" dirty="0" err="1"/>
              <a:t>analizado</a:t>
            </a:r>
            <a:r>
              <a:rPr lang="en-US" sz="2400" dirty="0"/>
              <a:t> con mayor </a:t>
            </a:r>
            <a:r>
              <a:rPr lang="en-US" sz="2400" dirty="0" err="1"/>
              <a:t>detalle</a:t>
            </a:r>
            <a:r>
              <a:rPr lang="en-US" sz="2400" dirty="0"/>
              <a:t> </a:t>
            </a:r>
            <a:r>
              <a:rPr lang="en-US" sz="2400" dirty="0" err="1"/>
              <a:t>en</a:t>
            </a:r>
            <a:r>
              <a:rPr lang="en-US" sz="2400" dirty="0"/>
              <a:t> el </a:t>
            </a:r>
            <a:r>
              <a:rPr lang="en-US" sz="2400" dirty="0" err="1"/>
              <a:t>tema</a:t>
            </a:r>
            <a:r>
              <a:rPr lang="en-US" sz="2400" dirty="0"/>
              <a:t> de FA.</a:t>
            </a:r>
          </a:p>
        </p:txBody>
      </p:sp>
      <p:sp>
        <p:nvSpPr>
          <p:cNvPr id="4" name="1 Título"/>
          <p:cNvSpPr>
            <a:spLocks noGrp="1"/>
          </p:cNvSpPr>
          <p:nvPr>
            <p:ph type="title"/>
          </p:nvPr>
        </p:nvSpPr>
        <p:spPr>
          <a:xfrm>
            <a:off x="838200" y="98940"/>
            <a:ext cx="10515600" cy="895504"/>
          </a:xfrm>
        </p:spPr>
        <p:txBody>
          <a:bodyPr/>
          <a:lstStyle/>
          <a:p>
            <a:pPr algn="ctr"/>
            <a:r>
              <a:rPr lang="es-CR" dirty="0"/>
              <a:t>Aplicación en R: variancia explicada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430" y="2743968"/>
            <a:ext cx="5454137" cy="3838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953501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0A97AE-B2C6-4A0D-9566-14CACE8970BF}"/>
              </a:ext>
            </a:extLst>
          </p:cNvPr>
          <p:cNvSpPr>
            <a:spLocks noGrp="1"/>
          </p:cNvSpPr>
          <p:nvPr>
            <p:ph idx="1"/>
          </p:nvPr>
        </p:nvSpPr>
        <p:spPr>
          <a:xfrm>
            <a:off x="86035" y="1102958"/>
            <a:ext cx="11992894" cy="4351338"/>
          </a:xfrm>
        </p:spPr>
        <p:txBody>
          <a:bodyPr>
            <a:normAutofit/>
          </a:bodyPr>
          <a:lstStyle/>
          <a:p>
            <a:pPr marL="0" indent="0" algn="just">
              <a:buNone/>
            </a:pPr>
            <a:r>
              <a:rPr lang="en-US" sz="2400" dirty="0"/>
              <a:t>El primer </a:t>
            </a:r>
            <a:r>
              <a:rPr lang="en-US" sz="2400" dirty="0" err="1"/>
              <a:t>análisis</a:t>
            </a:r>
            <a:r>
              <a:rPr lang="en-US" sz="2400" dirty="0"/>
              <a:t> del PCA </a:t>
            </a:r>
            <a:r>
              <a:rPr lang="en-US" sz="2400" dirty="0" err="1"/>
              <a:t>es</a:t>
            </a:r>
            <a:r>
              <a:rPr lang="en-US" sz="2400" dirty="0"/>
              <a:t> </a:t>
            </a:r>
            <a:r>
              <a:rPr lang="en-US" sz="2400" dirty="0" err="1"/>
              <a:t>conocer</a:t>
            </a:r>
            <a:r>
              <a:rPr lang="en-US" sz="2400" dirty="0"/>
              <a:t> la </a:t>
            </a:r>
            <a:r>
              <a:rPr lang="en-US" sz="2400" dirty="0" err="1"/>
              <a:t>relación</a:t>
            </a:r>
            <a:r>
              <a:rPr lang="en-US" sz="2400" dirty="0"/>
              <a:t> entre </a:t>
            </a:r>
            <a:r>
              <a:rPr lang="en-US" sz="2400" dirty="0" err="1"/>
              <a:t>los</a:t>
            </a:r>
            <a:r>
              <a:rPr lang="en-US" sz="2400" dirty="0"/>
              <a:t> </a:t>
            </a:r>
            <a:r>
              <a:rPr lang="en-US" sz="2400" dirty="0" err="1"/>
              <a:t>individuos</a:t>
            </a:r>
            <a:r>
              <a:rPr lang="en-US" sz="2400" dirty="0"/>
              <a:t>.  </a:t>
            </a:r>
            <a:r>
              <a:rPr lang="en-US" sz="2400" dirty="0" err="1"/>
              <a:t>Acá</a:t>
            </a:r>
            <a:r>
              <a:rPr lang="en-US" sz="2400" dirty="0"/>
              <a:t> </a:t>
            </a:r>
            <a:r>
              <a:rPr lang="en-US" sz="2400" dirty="0" err="1"/>
              <a:t>nos</a:t>
            </a:r>
            <a:r>
              <a:rPr lang="en-US" sz="2400" dirty="0"/>
              <a:t> </a:t>
            </a:r>
            <a:r>
              <a:rPr lang="en-US" sz="2400" dirty="0" err="1"/>
              <a:t>preguntamos</a:t>
            </a:r>
            <a:r>
              <a:rPr lang="en-US" sz="2400" dirty="0"/>
              <a:t>: ¿que </a:t>
            </a:r>
            <a:r>
              <a:rPr lang="en-US" sz="2400" dirty="0" err="1"/>
              <a:t>relación</a:t>
            </a:r>
            <a:r>
              <a:rPr lang="en-US" sz="2400" dirty="0"/>
              <a:t> o </a:t>
            </a:r>
            <a:r>
              <a:rPr lang="en-US" sz="2400" dirty="0" err="1"/>
              <a:t>aglomeración</a:t>
            </a:r>
            <a:r>
              <a:rPr lang="en-US" sz="2400" dirty="0"/>
              <a:t> </a:t>
            </a:r>
            <a:r>
              <a:rPr lang="en-US" sz="2400" dirty="0" err="1"/>
              <a:t>vemos</a:t>
            </a:r>
            <a:r>
              <a:rPr lang="en-US" sz="2400" dirty="0"/>
              <a:t> </a:t>
            </a:r>
            <a:r>
              <a:rPr lang="en-US" sz="2400" dirty="0" err="1"/>
              <a:t>en</a:t>
            </a:r>
            <a:r>
              <a:rPr lang="en-US" sz="2400" dirty="0"/>
              <a:t> las </a:t>
            </a:r>
            <a:r>
              <a:rPr lang="en-US" sz="2400" dirty="0" err="1"/>
              <a:t>unidades</a:t>
            </a:r>
            <a:r>
              <a:rPr lang="en-US" sz="2400" dirty="0"/>
              <a:t> de </a:t>
            </a:r>
            <a:r>
              <a:rPr lang="en-US" sz="2400" dirty="0" err="1"/>
              <a:t>estudio</a:t>
            </a:r>
            <a:r>
              <a:rPr lang="en-US" sz="2400" dirty="0"/>
              <a:t>? Para el </a:t>
            </a:r>
            <a:r>
              <a:rPr lang="en-US" sz="2400" dirty="0" err="1"/>
              <a:t>presente</a:t>
            </a:r>
            <a:r>
              <a:rPr lang="en-US" sz="2400" dirty="0"/>
              <a:t> </a:t>
            </a:r>
            <a:r>
              <a:rPr lang="en-US" sz="2400" dirty="0" err="1"/>
              <a:t>caso</a:t>
            </a:r>
            <a:r>
              <a:rPr lang="en-US" sz="2400" dirty="0"/>
              <a:t>, ¿</a:t>
            </a:r>
            <a:r>
              <a:rPr lang="en-US" sz="2400" dirty="0" err="1"/>
              <a:t>qué</a:t>
            </a:r>
            <a:r>
              <a:rPr lang="en-US" sz="2400" dirty="0"/>
              <a:t> se </a:t>
            </a:r>
            <a:r>
              <a:rPr lang="en-US" sz="2400" dirty="0" err="1"/>
              <a:t>podría</a:t>
            </a:r>
            <a:r>
              <a:rPr lang="en-US" sz="2400" dirty="0"/>
              <a:t> </a:t>
            </a:r>
            <a:r>
              <a:rPr lang="en-US" sz="2400" dirty="0" err="1"/>
              <a:t>decir</a:t>
            </a:r>
            <a:r>
              <a:rPr lang="en-US" sz="2400" dirty="0"/>
              <a:t> para la </a:t>
            </a:r>
            <a:r>
              <a:rPr lang="en-US" sz="2400" dirty="0" err="1"/>
              <a:t>proyecciones</a:t>
            </a:r>
            <a:r>
              <a:rPr lang="en-US" sz="2400" dirty="0"/>
              <a:t> de </a:t>
            </a:r>
            <a:r>
              <a:rPr lang="en-US" sz="2400" dirty="0" err="1"/>
              <a:t>los</a:t>
            </a:r>
            <a:r>
              <a:rPr lang="en-US" sz="2400" dirty="0"/>
              <a:t> </a:t>
            </a:r>
            <a:r>
              <a:rPr lang="en-US" sz="2400" dirty="0" err="1"/>
              <a:t>individuos</a:t>
            </a:r>
            <a:r>
              <a:rPr lang="en-US" sz="2400" dirty="0"/>
              <a:t>? </a:t>
            </a:r>
          </a:p>
        </p:txBody>
      </p:sp>
      <p:sp>
        <p:nvSpPr>
          <p:cNvPr id="4" name="1 Título"/>
          <p:cNvSpPr>
            <a:spLocks noGrp="1"/>
          </p:cNvSpPr>
          <p:nvPr>
            <p:ph type="title"/>
          </p:nvPr>
        </p:nvSpPr>
        <p:spPr>
          <a:xfrm>
            <a:off x="324465" y="98940"/>
            <a:ext cx="11459495" cy="895504"/>
          </a:xfrm>
        </p:spPr>
        <p:txBody>
          <a:bodyPr/>
          <a:lstStyle/>
          <a:p>
            <a:pPr algn="ctr"/>
            <a:r>
              <a:rPr lang="es-CR" dirty="0"/>
              <a:t>Aplicación en R: proyección de individuos</a:t>
            </a:r>
          </a:p>
        </p:txBody>
      </p:sp>
      <p:sp>
        <p:nvSpPr>
          <p:cNvPr id="5" name="AutoShape 2" descr="data:image/png;base64,iVBORw0KGgoAAAANSUhEUgAABUAAAAPACAIAAAB7BESOAAAACXBIWXMAAB2HAAAdhwGP5fFlAAAgAElEQVR4nOzde3RUdZ7v/W9RIYkhFYmd0oQwNpcKAq1ysenQiY8NImjiEmztpp852soM08GemceEg9o9tmvOOr1op4/K4bJ6ekxmOA9ie+ZIa7eXZYLSCvqQtGlUQJlwSXFphpBIRYOpEEhIUc8fu3bVrqq9q3YllVTt5P1artUh2ZdfVazGz/59f9+fze/3CwAAAAAASG/jUj0AAAAAAAAQHwEeAAAAAAALIMADAAAAAGABBHgAAAAAACyAAA8AAAAAgAUQ4AEAAAAAsAACPAAAAAAAFkCABwAAAADAAgjwAAAAAABYAAEeAAAAAAALIMADAAAAAGABBHgAAAAAACyAAA8AAAAAgAUQ4AEAAAAAsAACPAAAAAAAFkCAF3FvLrfZbDabrXyze6Tu2bDGpndPg28n6/LDdFqSpccoTAoONqby8vLyNZsb3OZfj9vdsHlNeXl5xFUSu0j0GNc0JHoyAAAAgLRBgAeGXVNTU1NdTWVJia18TUOcAO5uWFNus5WUVNbUNTU1RVzF7EW0Gl6rC35dt94CD0UAAAAA6CPAAyOoqa6yxHga3L253FZSWddk9HPNRcrNTqZr87tI0463SPAAAACARRHg00pFrV/RWO1Kh+vAtLJNrX5Dra31VWXBQ+sqdcO3e3N5SU0ou5dVbapvbW0Nu8im0FWa6irNFMS7N69X8ntZmXJqU82zlNEDAAAA1kSAB4ady1VR29i6KZi+dSrZG9aE0ntZVX2rv7G2usLlcoVdpLq20d9aXxW8jP6TAA33WzuUi5atfOGpwHl1r5HgAQAAAEsiwAMjw1X9QjDCN7W0hv2sYU2lWuhetqm1sbbCuHDCVVEbehQQZ027Jr/f7aq4t8rUSQAAAADSFAEeGCmuGTeqXx46psnQwTp3kbJNL8Rf9aB5FBBzTXtYfhcJJngWwgMAAACWRICPJbj/VqBSWdnaS7Ot15rNsduBu8PPKI/XPjxyB7XgDnexlztHbbwWeye2REcVf2O3uON0N2wOe+uC716iQTJ6d7XBbq6WCiWzy3S+G8zZIlVPmWta4Lp7ZVVZWVXVpvqn7jY8oeHZGm1+1yZ4FsIDAAAAFkSAN6thTblN2dor+C1lVy+jVOtuWFNeEn5GU1Od8fF6XNVmFi4H+4yrQS2GZIwqMe7AOxf21on67pnvph68UMTuaoPcXC0lWlt0Gsxr8/u9FSav5KqubWysra2uMC621/nXouJxdeaehfAAAACA9RDgTTm0vtx4c6+mmoejwq97c7nhdmBNNSVrXjN759DCZcPEZT6/J21U5jWsibMtWlNdpalnB3EvFGeHtnSg2dHtxhnBX1Uo1ZfNLhmGm2n/tXDdvVJN8CyEBwAAAKyGAG+KMudbVrWpPritl3ZjsMiKZPfmh0P7gZVV1Qc3A1M3Aqur0+7NHVPcBB8MavHKr5M5KpO0vdk0N9TcU8TUkmztKvHwC/lbW+tjtndPG5rXoJ1qdx87pH6pSfXJu1n4Y51QgmchPAAAAGA1BHizyja1NtZWhwqWXRW1jaENvcJ7kmlqoutbG2srgpuBuSqqw7YTMyNO8/BQfo9Tfp3cUZkSmnGuqtfeUL1nvdmmaqGxR11IXK6K6tDoI9u7pwOl54BNs03cpsdDv6thmYDXvGERj3VI8AAAAIBlEeBN0p3eDmbrsNwY7B0mVfV6+4FptxMzI7hwWSdxhSZa4+X3ZI/KhFARtzawaoTeP9MO6dchuKobAxPytWZXkSdZU02JzYDScyB4pKlG80Ojye9R/1qE+irQyg4AAACwFgK8OQbxWK+reKgk2jBThzKUKcFJ06gEHyuoDfeo4quoDYTqxniBNd68eWj/taa6SputfM2azQ0WaTwfrqyqvjXi3dDvTD8kmoc1er/s0HMTWtkBAAAAVkKANyWR4uZgSXSskxJLbUYJPrTPt8EU97COapDcbre7oWHz5jVrym2VZhfdh9qni4g01dXVVFaWlKi70cXZzE9/GJvLjWbM4+3al7AyZce31lZ/o17xgypZ5f+aXnl1lXqvLvS2p3PPAAAAAAARCPDDJ1ZLstCUsinByfGwBB/K7/G3jxuOUZnlDtu8vaSkpKSysqamLnZP+cihVRus0m9qqqupqSyx2WzlawYT5JOlbJO2s164RmXHN5fuO69508M6KQyaJr/Hx0J4AAAAwDoI8Bahlj1rAteg8vsIU/Zuj968fTBc1Y3h3esjNNXVVJYM23b2wydU95DQFLx7c3l5YC1B+LfXJ5DfWQgPAAAAWAgBfvjEmk/V7B1mUlSCDy50jrd93HCOKjadvdvLysrKqqqqNm2qr29t9dcnvOjeVVFd26juHrepqqwsIs031TxsLsKH2t7pGclWeKG+8ImsSXe/taOpqamurqZy/Vu6OyDEKgnw+/2hegYWwgMAAAAWQYBPuuCEaqz51NDeYaZFJHjT28cN76hinKi7d3tjY2NjbW1tdXWFQUW5WS5XRXV1bWNjY2BX+WCQt15RuDbBm12THupTF1Z/ocnvccoyBnNTAAAAAClFgE+6UDIyDkYJLVNWqY3cmna85U40vydpVAbpX3/mPtQ3b9MLtbpx3ezbEGo4Z9BczlVR3Zj4bH7a0PT/b6opMdFAr2FNsA9dWP2FQazXv2kowVvvmQcAAAAwJhHgky+UjPTrud2a+DWoCzfteGtzIPrGbz+fjFGFVmnrlVu7Nz9cozcBH6ce37253OzbYObpQ7LL/0dWRW3o+UNdZfmaGN343A1rQm3kw3//oQciZtoiaB8bkOABAAAACyDAD4PwCVVtc3S3u2FNecng4rtoEnxNTSC/J9C+bgij0jRKr6ssX7M5uAO7u2HzmvISvfgetnd7zcNrtLu2u5XWdvqn6Q9A8/RBGXrYbnruBs0oEmsJkDa0Eb6prrLEVh75OpVm/jbNL6qqPmxP+VB+N/kehDaEp5UdAAAAYAEE+GFRURvqEdZUp+xypmyhpjR1K6syaqUemyaEiyTcfn7wo9Juw95UV1MSPLOypq5JRKo26Wzxpjmpqa4yeE7ofhrxNlBzVb8QPvTQ1cKvZ74kIe1U1LbWa34BTZGvs0R9txVlm1rDW+1p8ru5ZRXaBE8rOwAAACD9EeCHieG+5SJlVfWNj88e5HU1kWsQc82DHpWrurHeIN2XVdX7a+/WP+kFg5upJwZ7z8XfQM1V3dhquINc8IKtjZacfg9wVdQ2thq9zxplVZta/RGvVNMy0HR+D0/wtLIDAAAA0hwBfvi4qhv9ra31VZqdzsrKqupbG4e0R1kociWQ05IxqoraRuW84IllZVWbYp/oqm5Udm7XZNIy5bRWf2NtRUVocbuJCWBXdW1jq3K5sIyruaCF03uAq6JW2e5+U1VZ1OsMvtCoxxSh9vOJ/XuhLZNgITwAAACQ3mx+vz/VYwAAAAAAAHEwAw8AAAAAgAUQ4AEAAAAAsAACPAAAAAAAFkCABwAAAADAAgjwAAAAAABYAAEeAAAAAAALIMADAAAAAGABBHgAAAAAACyAAA8AAAAAgAUQ4AEAAAAAsAACPAAAAAAAFkCABwAAAADAAgjwAAAAAABYAAEeAAAAAAALIMADAAAAAGABBHgAAAAAACyAAA8AAAAAgAUQ4AEAAAAAsAACPAAAAAAAFkCARwp0dnameggwq7Ozk9+X5fArsxY+ZVbEr8xa+JRZDr8vwAgBHgAAAAAACyDAAwAAAABgARmpHgAAAGOa0+kUEb/fn+qBAACAdMcMPAAAAAAAFkCABwAAAADAAgjwAAAAAABYAAEeAAAAAAALIMADAAAAAGABBHgAAAAAACyAAA8AAAAAgAWwDzwAAKnk8XhSPQQgtp0D6+65UlQ6ruhG23X3jrv5Ltu18c445/Z9Wu//fMeV9maZezjzDtdIDBMAxgACPAAAAOLwtzf72ptFtsrnb2Y9cFfsg327Zg18EvjaNnfYxwYAYwcl9AAAADDtk9d8cY7Y6f8kzhEAgMEhwAMAAMC8rf7PYv78s9d8IlJUahuZ4QDAWEKABwAAgAlFq+1FIiK+T3fGOMr36VYRsc9dOTKDAoAxhQAPAAAAM2bb5paKxK6iV+rnV9tuHqlBAcBYQhM7AAAAmDLu5pW2hma/bPV/9rzcpHeEUj8//167HIuxVN5/bueVXet9nzT71e/YikrH3bnNfpNLv/D+3E6f9viiUvud2zJuMmhuH3XwVTP+n76yJeEH7RxYd49PRIo2ZD72qM5Nz23p/x/r/CL2VZczdF8pAKQCM/AAAAAw59rKmFX0bt/bW0XEfnOMNvVu30u39v+PewY06V2ULvfbZvU/90h07Pf/4da+iOPbm33bZvW9tNNv7uCM9x+c8E93D4Qt3b/LNl/56Y4r53RG6f90h19EZLWN9A4gnRDgAQBIJafT6XQ6Uz0KwCTXuBhV9Ofqfe0SO/T6Xpo18Emz4Y/btw68FP5o4LNH+hsMjv/knst/cGu/4f/DrYYHyye+bbf6NFndfvNqERFp9n3qjjrYfeVAs4hSSgAAaYQADwAAALNsN6+0iej2og/MWscIvee2+AI7zJXaVx3O3HA5S/nnJ4cz5pcGjgl7NLBzYNvWwH3nb8j4SeD4zFWrlaJ3f8NzPs3FL6vpXXtw1k/e7A88Imse2L4lNDN/02MZRSIi/gP1kTP5nz030C4Sp5QAAFKAAA8AAADTDKvoA7PWMUKvWpcu9lV7M7TL3a912R/YpsRpkUMSnCf/TA3z89/MfOBR+7WBb9tuen58hRL4Q88RghePOFiuvavvb9ovfkNERNrX+ULPHdRqgqgqeqWRPvXzANIQAR4AAADmGVTRm6ift92xV5kV12sL55KiyG/5Pz8kIiKlGUsjHwpEXUotepfVGQ/oPEEYKP/vyvOCK5+HCubVaoKIKnqlkT718wDSEQEeAAAACQhW0fs0S9Dj18/r8Z9z+z/b6fvDIwPPjR/4JPKnVz5XMvmNcm3UmZHc/naRGAP42lKlcMCvCfDBaoKwKnp12p/6eQBpiG3kAAAAkIhrK+1F6wbaxX+g3n+HsgfbTl9DnPr5oOg95Ay4RcnkRbMTmHH65J6+qAcBDhERGVD+0H7ML3ep1fsu+52rB7ZtlfYdV84Fqu6pnweQzpiBBwAAQEKiVo8HZq3jh96IPeRsRaW2+aszKt7M+MnljPlDGNG5Y1cGd+JNyox9sIqe+nkAaY0ZeAAAACTGdvNKW0OzX5p9n7rtd7gCs9ZxQ+9njyh7yNnmvzn+gbts4T+M2pfOJUUi7SLtLVdE4lz52hnjlCvMfzMrag18Z2eniBQUFOideZdtvsgnajUB9fMA0hsz8AAApJLH4/F4PKkeBZCgsNXjgVnreKHX7Xt7q4hI0Ybo9B4qmNeh6UsfsnNg3fi+deP7AvvGu2xKDzzdDepjCmwI377jyjnq5wGkOwI8AAAAEqWpov+Dyfp5tc+cHv8fVg1E/TQQraV5YNfOyJ+pU+W261zKeNQm9mGt9UK+qOsPC/waoSr6ncpDBFvFY9TPA0hPBHgAAAAkLLgH20CDufr54CR5+7rLL+0MdrDzn9vpe+nW/oZmnTNuUq/5yT39L23xBebh3f7PHunfpkyVl9pvVgK82JduUGb1/Q2zNAeLiHvc0ccm1P03v4jujnQid9krSkXEf2C9rz3smgCQblgDDwAAgMSpvegVJhaNu8bNLZX2ZhHxf3JPf1SveFWz/3NR9427K2PVat+2rSLi/2TdwCfrBsIPtVVsswd3mLv20fEVO5QHAREHTwieMP8pu96OdIEl/e3NfhEpWjku/q51AJAazMADAABgENQqehGTi8Ztd2zLKDL40fwNGRWBq13RbtV+0/OZFaUGp7yZeUfYVLntjr1GBweOj+pvF6Au6RcR29zKqPX5AJAuCPAAAABjVJ+yLHzd+L514wdxulpFb37TNZf9scMZFattoRhfapu/IeMnhzMfeNR+x1PKRfyfhy1it92xN+snb2bMLw3l6qLVGasO66ZxnYOl9IrzgYtVTZk6nfNCA1MfRlA/DyCt2fx+f/yjgKTq7Ow02MoFaSfm1jtIU3zErIVPmRWNjk9ZdGjP2nA5JSMZbiY+ZTsH1t3jE5GiDZmPPcoMfMqNjo8YMByYgQcAABhzdKfcBzcPPxoEe9pTPw8gvRHgAQBIJafT6XQ6Uz0KjC0xgvoYzPD+z7aoPe1X2++gfh5AWqMLPQAAAMaezx7pC+T2ALZ/B5D+mIEHAADA2HPd7LBq+aIN45l+B5D2mIEHAGBYdL4aSgcF99MyFkgz184YVyS+dhER2/w3x8fqUQ8A6YIADwBA8mnTu/JHMjzSR9aGy0Zr3UdrI3o9d2U8dpn/FAZgLZb8f6225ld2/O//b/fJkyIiMnXq4v/rv6z8XmlxikcFAIAiIr0Hv0mGR/rQzfBjKb0DgCVZbw1888bqH/9iu5reReTkyd3bf/Hj6lfaUjkqAAAUuuk97o+AkRcR10nvAJD+rDYD37zxF7tPikxd/LMn1ipz7m3Nrzzzi+0nT27/8ca/eGNtaaoHCAAAYBWEdgCwFmvNwLe98r93i8jin21eG6yYLy793uafLRYR2d3UnLqhAQAwKB6Px+PxpHoUAADAAqwV4M/850kRWVwWOc9eWrZYROTUf1JGDwAAAAAYnaxVQl+69o031qZ6EAAAxFBwv99orTtN7AAAwFDY/P5R8B8TzRuX/2K3TH3oXzZ/T68Xvc2m/x9SlCwCAIbL+87I73yHv3QAAGYVFBSkeghIR9Yqodenroz/L7rpHQCAFIiI66R3AAAwZNYqodfTvPHH20+KTH1opWEH+lFRZTCqdHZ28kzRKjo7O4VnwFbDRyxdmCuY51NmRXzKrIVPmeXwEQOMWHwGvnlj9S92i0xd/DP94nkAAAAAAEYHC8/At71SHZh7N1j6DgAAAADAqGHVAN+8sfoXu0nvAADLczqdwmovAABgghUDfFvzxh+rhfNrDRe+AwAAAAAwilgvwKvpnal3AAAAAMAYYrEmdm2vVJPeAQAAAABjkLVm4Jt3bD8pInJy+4+Xb9f5+eKfvUFNPQAkR4P31co+k8dOri8orYj8ptfdd+bZ3jOHfN1N6rfK7Hk3Zk2+N2tWhT3GHQNXc/fuKuntFhHJWuh3xH9qGxxwWc6yxhxH1M+9Db0t6/u6m3zd6nfyyux5K3NmV2dFH2xE90VNvjFr8uM5xa6Yo4qj81Wb9m30HS7vamkyfC0B7r7mEu+ZwDByljXaW2yBP+r+RsLPTfDtBQAAqWepGfjmpt2pHgIAwAR3X3N55zsl3pY6TdAVkSZfd11vS2XXq+Xew+54F3FlTS5Tvupr2eyLe8+21wI5efJTkYnX2+DdZet8p7L3jCa9i0h3k+9MjfcdW+euNX3eeNf3NvQavagzdb0flpi6SDJFpvcch2TN3hR4MnKm0tsW62Tf4YeV9C55m3JI7wAAWISlZuBL177xxtpUDwIAEIcmWBpp6mspGZDW/Fm6s9YB9llPZbVU9olI944+b7XxRLSISN+ZOuWLrMnhM89ta7o+rIuT/7vrvO8c6l/YaDgR7d3c9U7NUC+STNr0XuVYVhsoInBU583e0dXSJCJ9LZtziqv1Kh1EpKG3RXkGUZaz0OgYAACQdiwV4AEAI6fCcb8/ZmTW1GBrM3PbmmB6t0/elDP77ixHMKW7fd7Wvpb1vWeaRMTX8nDv5Bj14SJSkTlZ+s6ISFPfGXdOrLTf0K+m2UxtfvZu1qb3iPH4vA19Lev7zjT5RESa+j4sF934HZ7eI1+UUlTfUqdeZE3m/bVZmpcQ920UKVG+inz0YHyKfnpXhjfrhZwzJb3dIt013Yfv1n1E0tccqOq3z34h9mMRAACQVixVQg8ASBt9zYH0bp/dqg29wZlw++zW/NJqTXoXEZfdUZFT2pg/W6mNb+ptaYh9l6zJVcoXvjNvxZoAD9XP36sJzw3eYPDOq3Is80eMJzCYZfVZeco3mvo+XBO1Xt3d+2Gsi4jDlTWrNv/+1pzAReq8zXFelFZfc4nnFfG8Evk2GouV3kVExJWzMFBI72t5uDe6qj/4hCVvU17MCggAAJBuCPAAgIT5DpcHm6WFz/G61UXmVTEmzO2zngrE7O5jcerSix8PBOPuHTFWmOvWz/sOrw+k8bxN+Uujg67KUeFYWq/G/rreiMX5bc/2qq/IEeMi4soJXuTMep3YrCf0Njr/T+zVBCpNes+rctxvMB5Hdc5k5avoRyTu3hblvaJ4HgAA6yHAAwAS1LamK7CCusoRp9W5kQrH/f6C+/0FS+NmyGAru6a+M0Z979T6+bB+bO6+M4FWc1mz496lwrFQnepveVYzCR+Mu5K1UFsYr3+RnNllImLPu1G64xwqon0bH5LZS0ycEJ7el8YaT1Zp8GlCWDe7YO86iucBALAiAjwAIBHezV0fqlO4y6IzZDBvR01lD5Z98spAQbhRFb332EDgyLtDQd37Vl9CXdaDU/1yyBeaP28NFhRkmriIfVZjwf3+/KW18e+oeRtlwQYT49Om9035MdO7iGgfSWh6+Ku96yieBwDAmgjwAADzQqvKsxbq958Llsf7Wko6d63pbXPH3wEutmBBeHdNr97WaL4zO3wiImVZkzWhtLtFuW9Yqo9Fb6pff2n90IW9jZIT9/iI9G6u9L241qG+b92H3aLpXWeiJAEAAKQjAjwAwCR3765g9/IYHdcqHMvU3ci763o/LOl61db5annXrjW9hxt8g9opPdjKru9MdH84tVQ+b6V2Qbiv+1Cid7Hn3Wj8o5JEr2bM5NsYOj5sW768Geazd3BbeF/Ls33ezb1q24IR2egOAAAkHwEeAGBKsO18/AJsR3X+svqcwIS2osnXXdfbUtn1jq3zVVtX8+YYHel0FKsT4Gdei+wSr5bKR8y0D3QHFsBn5CVcK+7rblW/SPgpQFwJvI3K8R9q0ruInKnsMr82wVGdF2j4X6fO+Q+6bQEAAEg9AjwAwITQ7u5VDjMl3I6KnNLGgvv9+QvrcyZX2fPCfug7U+N9p9ybwCL5QH84kbr+8Cp6tX4+VtP7NJLo2yhNgUX4k+vzlwWn00u8eksJdNlnvZCjefNNtOIDAADpiwAPAIgnTuO6WOzFFTmltflL/QX3+/OX1efMrlJTa1NfQkFUbWUXXkWv1s9HrVHPyCuTIQsW1Qfn5IfE4G10Op1OpzPWiZPr80sr7KHpdNHbr95IaFt4iucBALA6AjwAILb4jetMsjsqcmbV5t/vz18YiPEJBFHH3VnKTLK2il6tn9du/x64l5q9B7rNzvMHC+ZDK97zZquL+ePtVx/fIN9G++T6gtIKZRia6fQ6767NiQ4pqSv5AQBAChDgAQAxJNZxra/Z1vmqrfPV8t6YS9ztxbXqZPIh023tXDmzlVZ2oSr6YP28zh5vavY23HwuUnDfeE03e8eMDOWL7pYBcxfp3WXr2rXGe7jBF/n9hBrXBZVlzdY+m3DlLFU3eFd7ywMAgLGDAA8AMJRoxzW1cF1duW1MnSGPf2SI2spOraI3rJ8X0czYG2w+F6nt2cArlRvtoenxikxlJzaT29p73+rrFl93XV+3aNe3J/o2xhTa4D2hxfAAAGAUIMADAPT5Dpcn2HFNs1K9JU6B96AavKtx+sz6Xm+s+nkR0ezrbqZQv8EbWJ0u9tmPax8HBHew87U8G+8i7t4P1SJ5zZAG8TbGEdzgPbHF8AAAwPII8AAAPd7N3S2BkvIEGtdp5r27mhsMM3zo4nrV78bUjc2b+s64A/XzeZtyDK4QvmJ8jeHGdd4Gr1rfrtPNvvhxUxcRd++u0DR7aEiDexvjySptHcpieAAAYFEEeABAtEE3rguuVBc5U9n1arn3cIN2lbvP29DbXN6pXly/+j0G9QGBr/utvu4midr+PXIwwQbs3XXed5T950OV8Mpgut6p7FPL+PV2WYtzEfG6+w6v6XpVTe9SlrMwOM2etP5/MV8ai+EBABgrMlI9AABA+mkLdXrv+9Bmoki7LGeZGlCLa/NnH+oKTDs39bVU9rUYnJS3Kb9Ut/o9BlfW5LLeliY5U9MrEtZwTpejOn+ZdKkp2nemxnumxmASvSxrYaN+ezlHdf7Clq4P60xcJDyoJ/I2dr5qC3sb43JU583eobzPvpYSb56fLeIAABj1mIEHACSZfVZjcKM4w2Mmb8of1IJw+6ynQpPkeSuz4sZdR3X+svqcyTG3hc+rciwzSO+K4tr8ZfWB1QHGF8lZNpgU7XlFPK8kfJaI2Gc1shgeAIAxhQAPAEg+e3Ft/v2t+Qs3ZeWVhaX0vLKs2Zscy/z5pYNu5xbsDB+7fl7DUZFT2liwrD5ncpVdG8LzyrImb3Is8xcsrTXxIKDCsdSvPAsIu4iU2fOqcha2FiytTWqRvClZpequciyGBwBgDLD5/f5UjwFjTmdnZ0FBQapHAVM6OztFhN+XtfARsxY+ZVbEp8xa+JRZDh8xwAgz8AAAAAAAWAABHgAAAAAACyDAAwAAAABgAQR4AAAAAAAsgAAPAAAAAIAFZKR6AAAAjGlOp1NE2BQGAADExQw8AAAAAAAWQIAHAAAAAMACKKEHBsN3oLznkz+KiEx76+pFFbEOPb/Z+7uaK2IbN/+YY67L+LCGSwfWX+5qutJlC3wn/9vj8ldmz60eP9H0sAZ1EfW1fDvrvsZs8/cCAAAAMLII8MDQnLi7d8qVnClDuML5ht7dlZcDkdsW+n7XH690/bH3xFrJ/1HO4to4MT4pFwEAAACQxiihB4bq8ntrLg/65FNrvL8LBm8DXf/a+7vy3lPDfBEAAAAA6Y0ADwzdv/buaRjMeec3e9+ru6JOmI+btjHnvmNX//UV5Z/c+97KmvbtcaI0pv7j5fcM4ndSLgIAAAAg7RHggWQ4cXfiwbih93c1geCd/6Oc+644FowCZ+oAACAASURBVFWPnxhaJG+fWJG9qNFxX/34/GD8jp7qT8pFAAAAAFgAAR4Yim9nzf+R8lWiwdh3YP3lQPDemPtd49XpEytyvls/PjCF/q+XDriTfhEAqeXxeDweT6pHAQAALIAADwzNlNqcaYFgnEghvfvyySblq/Hzqu1xDq7Iub1K+erKJ89qHhMk5SIAAAAArIEADwzV+EXq5Lb5Qvrzb13uEhGR/I1ZU0wcP+XxrEAN/CHf+aReBAAAAIBFEOCBoQtNbpstpD/foixcHzf17ngz5wrX+KllIiLyx8un1AL4pFwEAAAAgEUQ4IFkSLCQ3nf+UKJ3sE+8cTguAgAAAMAqCPBAciRUSH/lfGDtul3TMd6kK+dbk3gRAAAAAFZBgAeSJfFCegAAAAAwjQAPJI/pQvpxE8uGfrekXAQAAACAVRDggWQyWUgfXIvuO2+2mVxwxfu4iSVJvAiAlHM6nU6nM9WjAAAAFkCAB5LLXCH9xNnjxC8iV06+5TN12eCW798eP0Vd8Z6UiwAAAACwCAI8kGxmCukn3j0+X0REutb2nTJxzVPP9nXZRETkRvvEpF4EAAAAgEVkpHoAwCg0flH9+BOVl8UmJ+7unbhR7xDX+KllfV1/FGWi/q9rx8e6XkPve3WibPk+/3HNkUm5CABAh+/T8u4DTUY/tTsWdH/tgew5d2dePcYLmtyX3ii5eF5k4qa85dX2VI8GAEY9ZuCB4aAppP9k7RWxRR9hn/tCVr46Uf/7NZfPG1zpfEPv7ysvB67wo+y5Yf+lmJSLAAAS5t3nO1Vz4fWS7g8azC1iAgAgCQjwwPAIFdIbcWUv3qQsYpeuf+393Tjvns2XNe3ofOcbLu0p9/6u8nKg7l3G3x49x56UiwAABsl3qrL7g1jbjgAAkESU0APDJVRIb2RiteM+8f6uRpmiv3Jibe+JtVEHKad/e/ztjTlThu0iIiJ/7PvduL7oVyEiIl+JiPwoJ06VPgCMPmVXrWjMvjryu1+c+pPj9NoLp5pERE6tvzSnIvoYAACSjhl4YPiECukNTax23FefNe3bsY7J/1HOfTGCd5IuAgAwzZ87LfO2xry5ZSIi0tT/Z7PbeQIAMBQEeGA4xS+kF5lYkb2o8er73sqa9qNx+ZqD8789ftrGnPuuXP3d2vFxm8Yn5SIAUsHj8Xg8nlSPAoNh//pK2rYBAEYSJfTAYNjnNl4919SR4xf5r15k4riJFdmLKrKldkjDGtRFYr+Wzs5OESkoKBjSwABgDPqq4dLB9f2nmgJd7iaWZU55KvvmiqjM33Bhe2W/SOYi/4Tr3Zc+ePjiqSYRsU+syv5ObebVYW3e5auGS++v7z8faI9vn1iVOffx7Ov1W5P6vmq4rB2AiH1imX3uC9nXu8LHEHsA+i/HPmVT9pzqTBYOAMDIIsADAAAMhu/PO3wiImWZX4+M0Dq70J1v6j9Q2X+gLHNR44Trda+nZnXlCudFwuPx5Q/KlWgdusv5uot76vqn1OfdVhF5KTWHhx/f5NtT0j+xasLy2sxEBhD9cnynai6c2nFlxQu6rwQAMEwooQcAAEhQz4n+DwKZ1j73hYgOdjH3kG/q31N+6Su9n5x69qJ2N9Ap94Zl7PM10YE8cLtTlRdOh32n/4MSo4NFRM7XXdDtnG80gNNrDF5O08X3n2UXPQAYSczAAwAAGGm6+LrtYtR37SIXRETKMue+MOHm8On3rzZfUONuWJ35Vw2X3q+8eF5Emi6+v3n88uqIWvr+U3UiZVctesGoJD7igr7Tmy/sqfEFzm2YcL06Cf/V5kunlK/KMhdpCua/cvcffFjtnP9a/20VEZPwBgNouLCnLvDlxE0TvqPe/auGS+9X9p+v6zcaKwBgGDADD1jYV/9rXPCfVI8FAMagJt/5tyKmoNW6epEp9Xm3aVaJX12Rvdw/YYqIiJyvuRQ+Z67IXNQYI71HXNB+fXXeik2BcH7+WHAYwQFkLmqcoF3ufrUr87YXrgo0ND10Ra8KQGcAp1/rV++ev1xz96srJixvvYr2qAAwsviPfsCqIkI7GR4ARp7vVE339jWaWWj35UDtetWEyHXpIiKZcwKR23c+eue5qvH6a+MVZVfNibrg1XdnRkVo+82N+Q/58x/y6620d42LFbl1BtB/qs7w7uLKnhtvt1QAQFJRQg9Ykm5c/+p/jbv6r6+M/GAAYPQqu2pFY3ZUr/XOU3/KH/fHSwdq+s+LSN2FD+7NDMT1Vp+yjDxiBXvQ1XdnTqy5eF5851tFwue6J86OtSndxJXjB9vy3feVW75qvXz+Nd+puv7zxsfpDMB95XzMu19/b6ZQRQ8AI4cAD1hPjMl2MjxgOU6nU0T8fn+qB4JE5E6zF3xrwvUzZHtlv4icWn9pTkVYzj9V2XUq5hXOH/NJ9JZySRO9h9ygqM8jJs4wGGqJfaJIjIcCAICkIsADAAAMTsX4KdJ/SkSafF+JXC3y1bF06Mre/0H5BU0XevvEMpl4Y+bEe8d9vUIO2i6cSt3IAABDQ4AHAAAYJPvEMhHNFmtXz7CL+ERkSn2+3hr4kXB6jZLe7VPqJ9wWOcmfYLm7OsE+zPUCAACT6HoFAAAwSL7zERukl9iVLnGnXkvRynD3pQN1IiITN0Wn99CadrPUpnfnd1zW3bv+q7diLaoHACQbAR6wnhir3FkADwAjJ7TjerB/e7DNe92lT6P7zIt8tbl7u61ru63rg4bhGZO6al2P79OHLyaYtzOnKH3mmy6+vzlqdYD70vs16bBkAADGDgI8YEm6QZ30DgAj5YTv9Jru19X4quk5H9oo7kBJ9web+0MT127NKbq7siWFWgJwvubCBw2hzeG/arj0QXn3gSbD84xcr7608zXdb6zp/0p9KvFVw4U3ShJ9HAAAGCLWwANWdfVfX9G2oye9A8AwaLr4uu1i1HftIt2hP4Wn8aurJ8zdoURl36maC6dqLkRfdcpT0VvTJYlr/JSyi4G7V3afMjpM7boXX8WERVX9e+pERM7XXXi9LuzlTKzKlJhb0wEAkooZeMDCrv7rK8F/Uj0WABibdDaKt9/cmDe3zOgE+5T6vOHsb2e/+YWrJhrdetMEdWC+83oV/rqur81bVKXXwa5qwvLH6WwHACOJAA8AQCp5PB6Px5PqUSBRC+wTq65a1Jr3UGR6V9hvbsxfUX/VlDJNvi2zT6yasKI1T6e3XHK5spe3TphbZQ/F+DL7lE0TVrTm3VadefNTSkm873yr+Svar6/NW9E6QfNy7FM2TVhRmxnrJABA8tn8fn+qx4Axp7Ozs6CgINWjgCmdnZ0iwu/LWviIWQufMiviU2YtfMosh48YYIQZeAAAAAAALIAADwAAAACABRDgAQAAAACwALaRAwAASLKu7bbg1/kP0W8IAJAcY7qJndLRBAAAIIns9c6I7/gq2WgAQGJo4wddYzrAI1XoLGohdO61Ij5i1sKnzIpifMq0c+9azMOnEJ8yy+EvMsAIa+ABAEglp9PpdEZO2MKijNJ77B8BAGASAR4AAAAAAAsgwAMAAAAAYAF0oQfS1ttdb983kPvNjNxvZOSuuOq6OzNy453R4770ef3FnlcHej6SwoPO6S7jI7d4Gv9hQPyS+0tn+aMx/o/A375i4Oz+9tj3zV2QId/Inv5fHYURd3y76+37Lkkiyz5D41HPLfx90Zw7gz8fOP4dj3ufiER8X4f6GjNcn2rfitAVEhtPrFvEfRvVmy7ILX/fEfv3aDBsAAAAgBl4IK0N9Oy71LGtx/1dz/G34x586ficLvdPL3XsG+iJk5kHPn91QMnVPa9e7BnyKHv2DfRs6zl4c3vj314a8sXM6vhuV8eI3Uxfkt9GANYXo1MdTewAAENHgAcsouP1eNn47YtmA637YsdH6tf7Ln3uHvyoIvRs62rcMpC0y8Vx6eAIPi/QMWxvIwAr0w3qpHcAQFJQQg9YxbaLHb/OLjT+ecfrl8QvuQsyej4aiF213vE/e3r8Igsycj8a6PEPuP/npem/zo5z91i13wM9b188/nRPxz4RkZ6fejsezQ+M8878Oy9EHe72Ns7p6Ylfdm7Ctq6DK+IU0hsyUc0e22DeRgBjQv5Dfm3PedI7ACBZmIEH0l7uquxcm4hc+jxWFf2lz18QkezC++NeTzlS5BuO6Q+LiMg201P3+jJy73TMed/pWqBeP361f9KkrpA+6W8jgNEk/yF/8J9UjwUAMHoQ4IH0N/Oqwm+KxK6iV+rnV111XdyrqZX2hSuyC1dkS/xHAyZlXHd/hthERHqODn8V/YJc1yrlqxQV0g/X24gxyOPxeDyeVI8CAABYAAEesAA1GxvP8Sr184Ur4pdwK0eKZF93p8idVym17h1Pey3Xg+26X+cXKhWq27oOjnhyHjVvIwAAAKyDAA9YQW5ldq6I4Ryv23v8BQmEyTjUwu9VSubMvk4p/05CD7ZLx/8hsPY+94aR6a6RPed3ytT3yBfSD9/bCAAAABghwAOW4IpVRd9Tf6lHgmEylp4t3mDhtwS/sInIQEf9YOve3QMdW7oaJ3R1BNZ5mnmOkCR35s9RkvPIFtIPy9sIAAAAxEEXesAaMq67P8P90YBeL/rAbuQm6ueD+5ZrMvadVxXKpY6I7vHR9vU05pgqDy/8vfFFhkHhr/M/f6Grw594R3ozr2hV/p06jeWH8DYCAAAAg8cMPGARhlX0gd3ITcx7q/uW5/7SoUmY2dP/KSNJPdgyCn/vHOSmboM34oX0w/42AgAAALoI8IBVGFTRJ1A/rxwpGYWVYbU36qOBmF3uY1uQUfjL/PJe55w7U1HVM7KF9MP4NgIAAACxUEIPWEawit57/L9mT3cp3zRfPx9sMjfgvrldv9Va2JXDLcgtf9+Rq/lGz9tdB++71OMXWZDtetIxPSXRXTWYQvqoV2TO0N5GAAAAYPCYgQesQ53j1XRKe9vrNlk//7bhFnQaCfRgy70zv/xgbq5NZN8l93c9jVtS27xtpArpk/02AiJOp9PpdKZ6FAAAwAII8ICFqFX0Pa9eVNqvBXYjN1E/r+5bHkfwyubG4yhXY3PPTz0jvxl7mBEppB/q27hvIO7b23NkwMwtAAAAMPZQQg9YiVpFv+/S525HriuwG7mZ+vnAvuWGdeMDx7/jce8T2ddz/G1HAo3o7swv/ydP4z8MiF86vtt1XW8qG7BHFNJPT/4dBv02Zkz4hsg+ERm44BaJVV0/cOE/1FMowgcAAEAYZuABSwmrog+UcydQP597/1UGq74zrrs/I1CCnmAPttxH813fVL4c0c3Y9YQV0n+e9MsP4W3MnZlhaqN4tcW9LMhIfH0+AAAARjcCPGAtmir642br5weOP60Ufkc2TtfKfVTdFG2bmWXeWhnTt+bm2pRzu9KnkN790+TWog/pbQz2qO/5addx/d53IjJwfHVPj18k1jMCAAAAjFkEeMBi1DnefT3ubSJm6udDk7rZ18Wqys6+To2+Ce9k7nLM+aeMEd2M3Vjhr/MLbcNw3SG+jS7H9MD3B9w3tzf+7aUet2Yq3j3Q83ZXo1J+LyKSPf1RFjgBAAAgAv+JCFhNbmV27j/0qL3Q4tfPq/uWx5/ULVyRffCFS+KXjqe90+9MbIu13Ecdhf+gRPdLB//2UuGv4y7LHz7Zc36X3XFfvG5z+3oac8w07Mue05tfmIy3MbREX6RnW1fjNuMr/D6VrQRgcX3uh066j4nMcN66/Wux/13tefHk3l/1iS3LtWOq6/oRGh8AABgCZuABy1Gr6EVM1c8rG8XHLvwOuFO92r5LnxuWeRsJrT9Pp0L6ZEnK25g952B+4YLYJ2e4PjW3jz0AAADGHAI8YD2hTmnJq59XBMu/B7WTuSY2dzztTWA7umGQ5EL6ZL2Nruw57xeVf5rvWpWRG5bkM3IXZLt+7yzvdU6n+fyY4/F4PB5PqkcBAAAswOb3s+EwRlpnZ2dBQUGqRwFTOjs7RYTfl7XwEbOW5H7KKKEfGXzKrIW/yyyHjxhghBl4AAAAAAAsgAAPAAAAAIAF0IUeAABE6fngC/e/dXcc7VM6buTOyCv8m6+5bsuKPO6Dszsf7xZb3twPJxWe/uLAU56OYyKSlVtRMPe/OXJPf7H3+54em+T+3dRbfyg9H3xx4N+6e44pZ2blVuS5/uprhRHV+2GnRN0u9k8BABjlCPAAhqr97Zzg10V39qZwJACSQl1ILyJqM8ieY93uJ7rdM/Lmbp+kv/mFGq2VK/SIhK/A7znwkJLtQ3fpafAcaOgufGbq3NuSO34AAEYrSugBDIk2vUf/EYDlaNJ7tGPdBx76QnePiY7/N5jeRUQKFzu0P+3554j0HrpdxxNnOwY3UgAAxhxm4AEMnm5cb387h3l4INWOefYuNLE3XdRuiz0vnnUfVb6fVfh3Ba4fOpSJ9J4PvjjwuKfHJnLMc+DF3Kjy9e6OBpEZzrnro0riQ7QX7Ot48eyBXyn1+d0dH0wqZBIeAID4mIEHMEgxJtuZhwfMczqdTqcz1aMI6OvYFVj0XvjM1LlqeheR3Nu+dmtzcaFfRKTnn7/QmzPPm7s9RnqPuGBW4Q+n3vr3WaJc8M99SXsFAACMZgR4AACgON3TcVRERCqK9dalO1yByN3XczrqhxUO/bXxihlOV9QFc7+TF3unegAAEI4SegAARp8Zzlu3fy12PO558eTeQBG76lSfsr49YgV7UO538nJ/5emRvp5TIuGT7bnTMmPcK3dpLlkdAIAhI8ADAIBwHU8c2Wn0M5tIoOidXdwAABhhlNADGKQYnepoYgdYEmvRAQBIb8zAAxi8ojt7o/vVkd4Bq8r9epZIn4gUPjOTvdkBAEg/zMADGJKIuE56B6xsSpayUr1jtzfFIzHQ83637i70AACMDczAAxgqQjswWlyfmSvSIyINne6/crii9oQL9r0bgSn6nl09PT/MCm9953VHdN0DAGBsYQYeAIBU8ng8Ho8n1aMICG0U51558sCL3tB09+m+jv+udq3X2xMuaa7PDIT2Y569D33Roe5X1/PBFwceausgvQMAxjRm4AEAgCr3h5Ncu066j4lIX8c/t3X8c/iPbSIihX8TZ4O6oXEUVkpHg4iIHPMcWBn2bKPw75w9v/L0EOMBAGMUM/AAACAky7V9qmuG4U8Ln5k63MXzhf+tuFBvALkVxXO/M7y3BgAgvTEDDwAAwmS5ts8s/OAL9791dxxV15zPyMqdXjD3rxy5UQvjh4Fj7vapHS9+4d7V3XNMuXue62++5rotS05/MQK3BwAgXdn8fn+qx4Axp7Ozs6CgINWjgCmdnZ0iwu/LWviIWQufMiviU2YtfMosh48YYIQSegAAAAAALIAADwAAAACABRDgAQAAAACwAJrYAQCQSk6nU0SGqSXNkZ0Lg1/PvOvD4bgFAAAYMczAAwAwOmnTe/QfAQCA5RDgAQAYhXTjOhkeAABLI8ADADDaxAjqZHgAAKyLAA8AAAAAgAUQ4AEAAAAAsAACPAAAAAAAFkCABwBgtImxYxybyQEAYF0EeAAAUsnj8Xg8nqRfVjeok94BALA0AjwAAKNTRFwnvQMAYHUZqR4AAAAYLoR2AABGE2bgAQAAAACwAAI8AAAAAAAWQIAHAAAAAMACWAMPABZy9rnX/3TKkTclz3G9o7hs0qTJjnhneL0fnj2719t2qrtbipf86oa4Jwz7fc8cfa/qSLdI3qrbb18Z+zreo3//3uETItNmDvYKSTjFHMesuttvmBx9bvG36r85KdaJ3qNPNR4+HfUaAQAAohHgAcBiTni7T3i7Rdq2eeOFQ5EPj77787bA19OseV9ra/vTc5PufSzOuwUAAGAKJfQAYFltbfE6jJ/d2xbnCCvd15re27cv9ttVe+93G+797giNBgAAWBkz8ABgXW17zy5YGGN292zbeyLiyJvm7T4xGu6bEglU3Rto+/lHxXFrFgAAAOJiBh4ALMhRfLtDROS9s2djHPXh2TYRub242PL3tbq2Pz0X6w0DAAAwhQAPAFaUd2txnkjsanaljr341mRO/abqvhaVt2pm4ClG3EJ6AACAuAjwAGBJkycVTxMRadtrNLWr1LEXFy+MfSHv2R0fvff3r79Wqfzz3nvPnfWOxH3HiEkL/jEQ4dt+/hGz8AAAYEgI8ABgTY5Jt8WqZvfuONImIrdPijUPfuboe5Xv/Wlbm2alurf7vX3vVn509sxw3ndMWfjNb92ufEUhPQAAGBoCPABYlKMsRjW79+wHXolTx352n+E+521/+uVRo3n4Id93zJn02AIK6QEAQBLQhR4ArGrypOJpR7pP6PWEP3O27YTErmM/+9y+wFZv04pnPXjDDQsdyon7frmv7YTIiSNHPrxhge7pQ7uv5XRve++1bXGOKf7HFfrvVcCkBf9Y3PbzNqEjPQAAGApm4AHAsgyr2Xub2roldh27slJdRIq/9atvBtK7iEyetOCnM/NEJNYqd8P7euPfd6yKUUi/5rXfV7z2+xSMCQAAWA0BHgCsy6CavfeLuHXsZ7xKhXzeqhsiD5p8w+31K+6tX3HvY4anG9yX+vlYKKQHAABDZfUS+uaNy3+xe/HP3lhbmuqRAEAKBKvZf3N05sIbAtPo7V944taxn/Eqq98d1zuMD0rwvqOxfl5E8lbdfvvKQb1LkSikBwAAQ2PtGfjmjb/YneoxAEAqqdXsJ9qCfePPvn66V+LUsXtPB/J73uTk3ff/HKF+Pg460gMAgKGwboBva964nPgOYMxTq9m9bU1KUfzZtiaR4a9j17nve4ndt/t0rP3mRUTEq9nfbpSgkB4AAAyeJQN8W/MrG6t/THoHAFGq2UVEuj846xWRD8+2icStY3dcrzSq83Yb7vc+LPcVEZnsCNSjn/LGSfDqQn2Z4khKCXt6mLTgHwMRvu3nHyUwC1/5+mvBf4ZnZAAAIN1ZL8C3vVL9419s331Spi7+2b/8bHGqhwMAqRZWzX52b5tIAnXsXr1p8LPPKUExdrwc9H0dedMkeGKssSk97UXyBrdQP20NopA+IrST4QEAGJusF+BFRKYufuhn/7J5bWlxqgcCAGlAU81+VKljL4hbx75wkvL/oN3bjkYlSHWHuWlx5r2j72uufl5N/uI9/MujhpPwZ47u26b80FFcNroCfFgh/ZHDp+MdrRvXyfAAAIxB1utCX/y9zW98L7FTbDab7vc9Hk8SBoRB6ezsTPUQkAB+X2mj+5LyvwO9XZ2d2ep3s6/Kv166T0v3tiPdIiIFBS7t76y3dyB0Ul/gm5mOMpEmEWn70yN9X7/vL/5ifo6I9LZ3nv7no8qpObdc1aceb/K+jvj3FRGR2ycVbDvaKSInjrxb+eeCmpnXF+XkFKmntff2vn7kdNPFXuXPZZO+lh3+r2CXeuELkRc2NDKnJHBu5tSagrZNnSIiDfd+V0TWfPJn3UMfatxrdJfK11/bXn5rYiND8vB/jJbDr8xa+H0VFBSkeghIR9YL8ACASDlfK73qz6cvBv5U9jUzf+UXPHJDQdPRThE53fnnTZ1/jvjx9dfPvCdnOO6r3HxmzRd7lfgqFzs37Tf+r7SCmY8YXrX3t/v3/jbmbWrKZ84f9lMCym641XioOubfMLOs80hTAmcAAICxbkwEeL/fn+ohIExnZyfPFK1Cef7N7ytt9AdmvzNy8sN/K0u/7v6tMg0uxd8qCP+Veb/ICJ2kKUYvuLXO9l5V4Kww04q/9at52mp4U/e9Y2b4vyhG9xURkWUFS/I+2vfzNp27h4Yxc8mvbtCpnr/0hcm/vLLy1NEO5ykB2Xmht0Y9N2OCzksPKnhqgbdyX5vyB913KS4+m6nCX2TWwt9llsNHDDAyJgI8AIx6kycVTzvSfUJEiovnxz06eNYNt9dPOrvj6JEP2tQN2xzFq2bOXDnJbJLU3jdu//lwjoXfvL3+Bu+HZ4/8ps17whtK8tMceVOKZ/7fkyZNHm1L36NMWvCPxW0NqR4FAACwCpu1Z6eVveAX/+yNtaWpHgoSwFNVC2HWwor4iFmL0qglxl/HRv3q6lfcO1xjQjx8yqyFv8ssh48YYMSaXegBABgzdIM66R0AgDGIAA8AQLqLiOukdwAAxibWwAMAYAGEdgAAQIAHACCVPB5PqocQx5Nv1AW/fnp5VQpHAgDAGEcJPQAAMKRN79F/BAAAI4kADwAA9OnGdTI8AACpYvEAX7r2jTfeYA85AACSLkZQJ8MDAJASFg/wAAAAAACMDQR4AAAAAAAsgAAPAAAAAIAFEOABAICOGDvGsZkcAAApQYAHACCVnE6n0+lM9Sj06QZ10jsAAKlCgAcAAIYi4jrpHQCAFMpI9QAAAEBaI7QDAJAmmIEHAAAAAMACCPAAAAAAAFgAAR4AAAAAAAsgwAMAAAAAYAEEeAAAAAAALIAu9AAApJLH40nGZU6+/MaugyaPLV769C1TE79F1549v32nW0SmP7h8yezEz08n6ts1yLcCSHf+d2/tb2gWKc14Yq/9WqOj3L6XZg3sV76OfSSAdEGABwAgZPHrbwa/3r3inhSOBACGE+kdsCRK6AEACNCm9+g/AsBooU3vq0nvgIUwAw8AgIhBXF/8+psWmYef+oPlVT+IdUCwAF7mTBpc0Xj+okVViwZ1JoB0EpHenye9AxbCDDwAALEm20fHPHzLx4H0Xjjz+z8oSvVoAKQM6R2wNmbgAQAY5TzHXvlNm4iIFC99dEZ+ikcDIGU06b1odca65+0pHk9a6HtsfPDrrOcup3AkgBkEeAAARrX2dzce+VJERKY/qNtx3Xtyz7GPP237skP9RmHe9JtvmP+Nonxn2HGRXeg9x15RrjxnQZX+rL53/5bd+zpECmd+P+zBgber5di7fwjd8ZrC4lv+csZUp8PgJUSMMO+aOTcs+UFR2JOIlo/rAg8pYjDRcz74oiRvwdpF85zBfvWBPxq+RsM3xOHcCAAAIABJREFUAUgXiaV3/7mdV3at9+1v9qvfsRWVjrtzm/1Gly3swJ0Dj93jE7Gvupxxo9v30qqB/c0iYitabf/h8/ZrAz+VeW9mPXCXnNvp27VeOUCk1DZvpX3po4YlAOfcvl2rNAMotc17avzSu2ya49Vm+8rddS+ypf+ZdX4RW8XhzCWu6J9r07vyRzI80hwl9AAAjF7e/Vv2HRcRkWuWLdbb+6393S27d72jSe8i0tF9/J19v924592WmNd2zrhljoiIHDx7UvcAT/vxDhGRa27WhG1P+7tbdv/2N2F3/LKjbdfG3a+83N6lc5FjrzwZMcLuLw/u++2TH59Myv57EfcKT+8iMvWmYuWmx//Dq3dK4DVOv4n0jrSmTe8bMuOkd7fvpVv7n7lnQJPeRcTf3uzbNqt/wyM+o7M2zFLDufjbRSKS+bktyjXVPzf7968beObWgUPu6GuNO/ZY/zOzwgfQ7N9/T3/48bYlTykvxHdwp+6Y/J/t8IuIlNpvip/eY3wTSB8EeAAAYu0YN9xN7JxOp9OpM7ObDCdf3r1Pyb1zFnxvUfT8tnf/ln2BjF1YvODBBUsfXLD0wZkL5uSJiEj38d98rJ/MVWq4bTuhF/W7/uOsEoanfyN46/Z3NwbuGO3Lg/t++3J7+PdC5QNR2nb9+zGdwD9oeuldRGT2pOnK8D7Veb6gvsbiaToPR4B0EZHeH7XFPNr30ixNzI7SvnXgJb20fPC5Ae3nd9694c8IjvleXOeXaM2+bbMGDoV/79AjE373kt7B0cffZZsnIiL7X9N7rOC+cqBZRKRo5bioef4YQZ0Mj3RGCT0AACIiu1fcE92vziIt6HV17dmz66CIGDeuC86QL1usifdFMnvGvJuUivS2Ey23TI0RTWdPmi5tx0WOf9a+ZHbELdo/CbTNmzRFDcMnXw6UA4jkTX/wliWzlZt6T7788a6D3SIiB/e9e9PyYKVA6PjC4gV3zJinHO9pf/ff9x3vEOk48knLjMDBs2+pevoWvdeojeXG9fNG6V1EpGj+srzj73RLx9lTnhnhywrU1zjYxv7ACNB2rRMpnBE7vcu5LT51c3j7Kk3B/Dm3b1egPF72v+Z74K6IOXzf/q0ipRmrttlv1Jnrlv3rBkSkaHXGDwNt8/zndvpevMfXLiLie3uL/cbgY4WdA9u2Br7UHC/ndg4Ej9/2iO25QBGBfc7qgf1bRbb6Dz0vEVX0hwLPFGxzK+O8asA6mIEHACAgIq5bOb2H2s5L3oK/NGhc5/EaTG4reXh51dPL9arutYqmGVXRt5xVsvf0O9S7e459rDxQkOKlaxep6V1EHFN/sOj7y5Rpfzn+h+C8evuJ4PGP3jIveLyzaMlfzrxGOfiziBn7cLFiufaw4Dy//mH535h0jYhOFX3wNVI/j7Tle1GT3kVk/z397+qUrAepNediX7U3Q7vc/VqX/YFtGYF/1Q/JOZ1z7av26qd3hVK6r86E2669K2Pd4cAF29f51El1/7vrA3Pp897UHi/a42WrL/gqbrzXqIred1B5ELDarrf6HbAoAjwAACG7V9wT/CfVYxmC9nfVjm7THzQOrk6HEoO/fGf3Ky8f29/iHURFerCK/uM9YeH25GeBvveh2nL1ecE1y2ZMjQ7Ji25ZUCgiIh3e8+rxXcHjI0c+43tPL696ennMvnHa7n3Gb4JS1S8SK+Q7i6YXikRV0eu8RiDNNPuVh1zz3sx8YoOSxv0NUSXrGrYle7Oeu5z1nG5POJcUxrjXaptuG7mA0owfRpfuu+x3rla+uvJ5IJBf6VCq9+dnLL1L5/gfqq+iI/gYIlhFv94X9lhhp195chFZzA9YGwEeAIDRJW7jOlWwC53IlweP7PvN7t8++Ubdk3ve3XMsgf5ws2cs0Am36uS5pra865yS8LVL4rUcU25WJuG955W7q4E//1qj7vQxtL/7pJk3oW3Xk8GqfsdEw5Cvjq3j7KnQO6PzGoG0NO/NzAfusl376PiKUuUbvm1Gjeh0+M+5/Yd2+t59ZGDD+LDJ/AhFs2PlCr1V6CKh+XM1kLtFaZLhXKF//LWVduWxXcex4CJ5+1Il1Tf7PtMUFxwKrIq3z7lLd0Qxus3TiB7pjAAPAMBoEq9xXZipP1istqwL6j7+zpFdG9+oe3LPuy16fdcj6YVbvdry8593mxm/SPeXHhFN4L8m4RZ/YY8w4r4JqrZdkS30QvIX3TBdJKyKnvp5WIJt3ptZDwSmsm1LgjXwWwc2bDHoEieiLFB/6db+x8b3PTa+/5lZ/dvuGWjY6ou5YiUOw7X3LltYIHf7Td6lveVK8Gs11fsP1AdfVLB+PkZdgG5QJ70jzRHgAQAYNeI3rovkmPeDRVVrFyxYVnxN5I+6j/9m9yt74mf46CXiurXlE6/LizpV1yASu5a6MbvINSYeYYjkLVi7OFC9f3Cf8c55gdX+wUKDNurnYQWl9qXa+WeXfd2bgXry9nWXDRbDR+whZysqtc1bnVHxZsYTlzPmDfN4g3k+rrAJf9e4uaUiIu07rgSq6M3Wz0fEddI70h9d6AEAGCXMNK7T5Syat6ho3qJbRLwnW9rPf3b2+MFupXz9y3c+3v+NGAvIA6dPLzzyZYd8+Wl71yJHfpJqy/OvdYh0BybkzUb6UHqXOQu+F/8Rhrru/S9nHt945EuR47/5eNrT+s3qp95ULAfbAr3obV+0UT8Pa7orY9Vq37atoiyGvy5qrfuhR5RW87Z5b45/IHIVuvnCe9PUKfe47fFjst200tbQ7Jdm32du+xJX3Pp5LUI7rIUZeAAAUsnj8Xg85pecG1/n2CtmGtfF4Zg6e8a8Hyz63tPLl6q7wX8Zf3DhVfSB2vK8BbeH5Wd1KXtUL/cA76lPlacPkWvR1Vr6MCdffqPuyTfqngzbqT60fMB0AULgXs4ZSwJt8I0L6QMbwncf/w+vuL84IyLUz8OSbnw+OJEetRje7Xt7q4hI0Ybo9B5aoD4I+vu0h1aq2wqVRvFqnzzP61f0Gt3LuXqfbuAPr6IP1M8XbbDH6qsHWBIBHgAA6/Pu//cjao/3mI3rNLr27Kl78o26J/fs14voE69L4PbaJeKB+nnN9u8Boab3H0ffsWvPx2r2dkxUvhUIzPLlO8ci96gLTvIHDxY5+bJm+cCjiRQgBF7CLfEK6UNV9Ce/6FVuNJ/6eViR/YHDBovhYy1B97+7amDwy+C3+l6K3OYt9LxASu03BXZ6G1eodNr7ZODF6FX6bt+L6wKF/YURO8OpDe3bd1w5F6ifZ/t3jEoEeAAArC6hxnVBwSnxfRv3vBu2h5y3q+XjdwPV+CbXeAfD7cfKZu/X3FwUGaFDTe8Ddwze7uTLe9Tif82+8cFN5qVt15aP96vHd3na3w32qFPv0rVnz66D3SKDTO8iIuKYF9xe/jcfRz0yEBGZevvMa0Sk4+zHR3v1XyNgEaH92MIXw6tL0NvXXX5pZzA/B3raNTQP5Zb+/ff0v7QluNOb/9CWgQ2zAk8END3qbUueCq7S79/wSGhnuHM7Q8frbu0eaGjf7HtR2Uk+9FAAGE1YAw8AGKr/PPr+Q0cMO4zbHHnT8yatuqGw3DGI3cBggjodLSIH99UdjHWoItCbffYtS+e07TooSr+64/pHRu3BbkBdIq4sntffK27qDxZMP6hkb4M7zlmgLR8IHd/Rtu83bfsiDi6cuUR5WuE5pj5uEOk48tsnjxgNcvqDy2Pvq7dk2dnfvtMt0rbr5Uk6m8wHVvt3f9lp+BoBi7j20fEVO5RMrlkM7xo3t1Tam0XJ24abxjX7z4nobvMWk3//uoH96wYivx2xRXxolb60bx14ZmvU8WJf9bxea7q7bPNE9ou/vVnEeOM6wOKYgQcADC+/t9vdduSp9/b86KP2/0z1YBBu6g/UBux6rpmzYInp+fxgxbuIXv18QNGStTOnG9zxmjkLohauFy1ZOzOqPb5yi+Klg5xpj0VdC2BUSB/crD7GawQswrZkb/RieM1Wc1HHz9uQoe4kf+Vz/Q72hoo2ZK5arVPQXrQ644m99oikfePzF257wKD6vdS+6nBk4z2Vfc7q0Gipn8coRYAHAIwQd9tHD380lH2EMQwc8x5d/v0HZ04vzNPk5Lxr5sxcunbx936QUIl4sOI9Zm25c8aSRxcvXVZ8TSjG511TWGx4O+eM7z0defz0ZQu+/6h+r/ghK1ryYLHylW4hvbpnnlxN/TxGAfsD6q5yocXwLvu6wxkVqzXbuZXa5m3IeOJw5gOP2tX6dn9HggFeRG58PvOJN+3ByxaV2ivezFz3fGR6FxGRK2XPZT7xZsa80lAILyq1zXsz84m9GTcaF8bfGNw0jvp5jFo2vz+qPQQwzDo7OwsKClI9CpjS2dkpIvy+rGXkP2JKCb1N8n50+3f+MmrC9j+93tNHP3mqrVtEjI4Zy/iUWcrJl9/YdVBEcmavveNWZuCtgk9Z6uwceOwen4gUbchc96j5KXH+WxEwwgw8AGB4/YXDUf7N72yfmScifvn/2bv/4LbvOt/3b6Xk0NNaJg5W6h9bqBPJToLbTdO4YIkCSQNdKYeuB7phl2HIOXAqzc6ZQSrnZu/0Eu4flzDM3dwDFjNndvQty252OuUQYI833UhLTpoARV8vzc9TTBxbchLoynFjEQfL7aEnm+j+8dVX1o+vZEmWLMl5PkYz2NJX3+/HMor70uf9eX/mT04b7iEGNAO93UB7exfpHQCw8gjwAICV8GBXF+WMhiwWi8VCGGwCs9fO693vN9n/oHWJowEAqAG60AMA6u+NxLWfT0yejM0v7mVkbt24efvnuswPZh147Rv/cOa4yCcGPvl8V+J7Z84psXkRsZq7//3Adoe5+KPlXktERBLXvpd7cPeuzbYPGx6MVenaK//X6ayG+R2bt1vldr2GAwC4mxHgAQAr4Y3p6aiISVp3deWsgF9M2pmiifno6Z/8D3P313ZtdxicL/G9kz9R9GL8qYSIuZRHy7zW9LlnT8eiuQfHoqdjLxQcGFadlvUdMjWT/rZ14M962yQer+OIAAB3LUroAQA1lkiEz6Q2it+0eXtOB7vwmZ/kJ+q0ZCL2VcPG9dMRJXMpfXeno4RHy7tWIqKld5O0Wrs3HxzYcXBgx8HNmz9hLjowrD7mdQ+kt47r/vhzH3uUBQ8AgHphBh4AUB1JmVdOvqwUeNQkrR/fvP35vuz4noj8bUx/dCCjiD2RCOuN6yV2LbyjM2eu+3gsZpLWZwe2/1nufH7hR8u8VrpkIKdtvqPP9pEzLx+IGQ8Mq1HPZz7m/ky9BwE0pz961/93i7wBVBEz8ACAlZCU+cuJmTey79RCsoh8fOCjz2euKjebHTu2u/W6998Y9a3/+MBHDdN7oUfLvdZvEgXn6h07Pnnqjz958o8poQcAACuKT8QAACskGru0L5b4WkbufbDvo6f6Ch1ufl+rSIEt50zS/ZGughcyfLTca73P3Coyn5T5F07+9Ormro90dTjM7F8PAADqiQAPAKiO/GrzlETijcTMi5cuHU9IUmJfPdN5ckdnoZO8kUhIYuHniWtXY7HjRTaMN5vfV2QoxR8t7VoP9vV+4tKZ4yJJmT9+af74pUsiYjJ3P9vd+eG+TlrQAwCAlUeABwDUmNn8oNn8fFeL/MOZ4yISm/xeX2dmzs/f1612yrlW5/O7NsvpS5nZPpmIKZdiyiUxmbu/lrE13XLMzs5W4SwAAOAuQIAHAKyMzo90y/GYJGX+asaub+EzPz2Q0Rneam6VVvMuc+f7ujpl4uUDsWqOoOxrmW3P77J9bjry8+npnPb1yUTsqycTxhUHAAAAtUGABwCsEG1VedZd06n279buHf/3jty69HB1L1/ptR7ssv1Zl+3PdogkroWnF34Wmz6emBeRpMy/cDry4V02yukBAMDKoAs9AGCF5PV1T3zvUkxETObN+YlaJPGbgm3gK1CNa5k7HX2253d99NQf79B2g5dE4jdVHCMAAEBRzMADAFbE4jbs6RbxC1cLt6l7Y+KcUqSJXdnKvVbieyd/oiTEZN582GCOveWhKg4NAACgNMzAAwBqLfHG9LlnT15K9Y3r7tS3kWt5yCwikkxc+n/OXEtvEf9G4tr3zvz085eqOf9e/rXM72tNHb/v5LlwIiPfJxLhM3rgX/xZAAAAao4ZeABAdSRlXjn5slL0GJO0PtuX3kPO/OHuVuXSvIhEY2c+X6BfXU7Tu0qVfS3Hjh2fiJ05LpJMxA6cNHhC9s8CAABQc8zAAwBWSP5G8Q/2bXcXSObW7s0HN7dqX19OVKGYvvxrdT6/a7O1wNlM0vrxge20oAcAYIVFQ36Pw+Ew6RwOjz8UXYGtaBsDM/AAgNoySesms3nXZtuHu8x5i8nNf7brY++biPxtLBZN6Ad3d/37vg6H2SzS8olLZ46LTCUWlj8FX8m1zLYX/rgjPBH521giqnfgM5lbP97d+7muzgerlN4tFouIJJPJ6pwOAIBVKxry7HMpatZ9qqqoLsVndwfDAWedxrWCTPwXA1ZePB5vb2+v9yhQkng8LiL8vpoLb7HmYjKZhADfbHiXNRf+ljUd3mIwFPKYXMWW6tmHI2Fvodq51YISegAAAABAY4v6D6bSu90djESSKZHgsNuu3a/6DoXqN74VQoAHAAAAADS06LEjqog2zR5wWtMT7VanNxAOurVvlJFVn+AJ8AAAAACAhha5qOX3vXsMiuSd+4e1WfixydXezY4ADwAAAAAoSmv+nt36vcSDlzg892Djo52BZDKZTBZY5G7t7a/w52o2NLFDHdCYpInQ+KcZ8RZrLjSxa0a8y5oLf8uaDm+xRhP1O2w+Nf9+w87vhQ4WsbuHDweyA3g05LEVakxXTl95vb+dO5hc5a3omYEHAAAAABhbDOT24WBE7xzntouIqrgc/miBgxc7zUXSh/tsnlDW0fu09L54Zq0tnV20s3tKW9Ke7m/nHlrd6V0I8AAA1Nfs7Ozs7Gy9RwEAgKHQIV+6eZzXmZo+tzoDh1MpO6vze+bBi53mrFZnIBzRjs8M5XpfOndw8cwiYnV69a50JTWlC3lSnxm4g6t89l2EAA8AAAAAMBYaSc1tH8hZfG71HtBC9mLfOH0i3D58OH+lutWbivzKQX/O+naDznOpFe9L18OHPI5UCf5dEd8J8AAAAAAAQ9HJMRExrk3PayuXahQv/b1FG82pFyM5d/hsWt+6MjvIR0Mek0vRp/zvivhOgAcAAAAAGNI3b9tqW/pYPewXPNi2NWevN2dAWxwvoqqKz2WzLfagXyrLR0Meh97+zj4cKdCcfhUiwAMAAAAAqqTABLzhXm/OQDgSHHbb7Yt3pbN84a3non6HTZ96dwfvovQuBHgAAAAAQNUYLGnX6FP02axObyAc1prVD7szsryq+Fy2vD700ZDHlNHoPhxw3kXpXQjwAAAAAIBi0svWs0T9DpPJZDKlQnbeGvdcS62Rtzq9gVSWT+0kl9fybnHb+FSj+/J/liZHgAcAAAAAGHAOFd7PLb0LnN7gTl/jXmDzN72hvb5GPif/Z8rYSS7j44CoP9Vx3u4OJu+quvkMBHgAAOrJYrFYLJZ6jwIAACPpBJ+3+Zu+5/tig/r0znL5By/uMbe4IZ11z94C+8qJGLTEi/r36du9h++SjvNGCPAAAAAAAEPOgDYVrvpsjnRTuWh6+3X78P6MMO3cr5W+qz6bw5NuJR+NhjwOfd16xvF64M8+WkSiIb9+fDru658XiCguU2EG0/mriymZTNZ7DLjrxOPx9vb2eo8CJYnH4yLC76u58BZrLiaTSUT4c9xceJc1F/6WNR3eYo0mms7T2exGk+GFDhaxu4cPB3Iq3wsfLVn7w4U8ptTi9+LcweTqnp6/qwO89q85AAB1pNXPz87O1nsgAIAG0nAfYURD/kMHjyiqFrbtdvfeA/u9hZrIZR8sYre7Dxze77QaH64dPaZmHG7vzz6+aM7PRIAHqo9PVZsIsxbNiLdYc2EGvhnxLmsu/C1rOrzFgEJYAw8AAAAAQBMgwAMAAAAA0AQI8AAAAAAANIF31XsAAADc1WhfBwAASkSABwBUk2nkRPrr5NDuOo4EAABglaGEHgBQNZnpPf9bAAAALAcBHgBQHYZxnQwPAABQLZTQA4CB3/314ueb7/ninTqOpFkUCeqmkRPU0gMAACwfM/AAkCszved/CwAAANQF/1UKAFkM4zoZHgAAAHXHf5ICwKIiQZ0MDwAAgPriv0cBAFVQZJU7C+CLs1gsFoul3qMAAABNgAAPAKgOw6BOegcAAKgWAjwAoGpy4jrpHQAAoIrYRg4AFr3ni3cKrXVnM7kSEdoBAABqhBl4AMhiGNRJ7wAAAKg7ZuABIFfOPDzpvbpCp0+4YiIi0v1IcmBD0WPf8p8c9c2LiLgf3x3oEhGJTvyzbXxBpGX4yQ95zUWfnbjieGVKFbFvGQz33Z++Wz9DUa0tdrl/7+aN3q778x8sbQxvhU6Ppn7SIkcmrmv/axo5sXhp8wMHNvc4DY43eEGKuu4ZeV0pPgAAANA8CPAAYIDQXjvOzZvssSlVRGKve7qLpdDoxC+1sCqtm/YvHVaran5BlQX1tTd9rQ8Edz3sLPv5JaT3xHXP6deVeaNLzy+4YlPS+kBw4OHsGH//nu4W3/yCiCiXruzv6rEWH8X0m4r2RfdG0jsAoFy3//jeeg8h5Z5/+H29h9AoKKEHAKwsc8/hLS3al8qlK9GCx10/lJonbxkeWCqp1s78m66TRQZpKDO9PxA0TO/Tv3S8YpTecy79yj97prPus/ZtdOuPHkssMY5Q7E3tC3d38UoHAADQHJiBBwCsNGvfw8OxUd+8yPzUvokNmfXtaaHTWu232Lc8XJvZ42JV5dHE9WOXLvtiCyIi81OHpntKqFfX5KT3hw0q4RNXHK+9qerfDbw69p/f957PvO8PMi99JLagiogsKK/9szz+oYyrbxjqFiUmIgtHpt/yGr10uusj+jCGVrh+AQAA1AYz8ACAlXe/d2CTXURE1PFf+vNnkqd/mcrArZsOF8uotWI1b/AOfCiSrhSIXS/teSWkd7nueWUqld5bHwg+uTu4+YEn71usUdQuHX7yEXerdseC8tovQxnPd3Y/oH2hxq4XKw1YrJ9/oPwlAAAAoBER4AEA9WDuOdCtfbXgu5QTj9/yX9Jqv+taPC9i7XpA+5RBEm+VUEWfkd5bHwgOGaZ3iU5cTuXq1k2RXcbHiIiYNwR2PZKqlpc3D068tfhQ18ZhLdsXraKnfh4AgNWHAA8AqA/ngB5QY69nrvRO966rWfF8LWSn94J97946Fks1wHdvXvKziQ2Bx/XJ9vHLGZPw9+/p1koDFo5Mv2XwPJHF+vmV7/8HAABqpqpr4KPRUCQyOTly8aJ+z9atQ729NpvTWscJFABAg9oQePwB5bU3Jaunut67rk7F85lCl/Rad/P9Rf+OZab3TZFdhZN54vqRsvrqd20cbn3TNy8ib00mJD1db+16wD6+oGpV9H1Gl0u8NSYiIvbuDfwFBgBg1ahCgI9GQ4f2HVRU1fBRRf/C7h4+sH8PUR5oFrcvOBbOjq4VEZHf5T/cNrimbe+9j+5Zu66EN/VNf+JHvjtikrZvtXzKe89SF13ibG2Da6R/7fb99z5kcOnlnyFXyYPPeEr01tVDv788dmcuPZLBNW39azcOrd3mLOkMd4+uh4Pdb7pii93s0r3rSpigrp23otPXD12aSneJL1qFXnJ6F5GE1pqu9Fyd3jcuu2WduedA95T2uhk22ItOa03yWvYa7WMPAEBJTPUeAPIsK8BHQ559LsU4uOdRFZ9L8Ynd7j5wOOAkxgNNbm70ztzo25efW7Px2H07lwilt68euaP9BZg7cuum9551y760jL7zygvvtD1736cCa2t8hjIHH711at/bl/M/QRi9Mzf6ztkX3jk7uPaxw/dt49/ARelt4dXxy6GuloNaEu5+pOSu7xVb8L1ywlfKgcUGk9m1bsmJeokmClW8F2Q13y+ykH+/s/sBib0pIkrseqAr5/MFvVC/9YE9TbMGAQDQeFhv3Xgq/J1EQ36Pw2RLp3e72z0cDEYikUgyVyQSCQaHh932VLthVXHZTA6PP1TmrroAGtKdy3sWToWKHhK9dTn9Qd/oravVe+/PvfD23/tv1/YM5Q3+1imbUXrPNHrrbG/iAv8AZljcFv5NV6o9+wPBgUbpu2bvfiRSeDBHMtO7iMRed0wUi+iR+VQU7zeXPTGuzmefuesBvYPAm7nvQL1Qn/p5AMCymBrmBl0FM/AZ8+6llMVbrVar1et0er2BjHJ7xedSjriDzMUDDW/H7V3B9T3tOffevhm9c16far588PePOu8tNDV99dA7cyaRwTVt6p05052zh25tW3LafPDdnw4XOuHtm6Fb5w++o1167rl3rnrve6gWZyh/8Fc9b19O/YVZs/Fb2esLordvRtIXvXN23+8fKji8u9DitvAiIuJ+vFAHuJXUYu9+4MDmnoJd4kVEFlRtzN2PRDa/te8VrY5g1GPeXVb5gMViEZFkMlnmCDfs39KijC+IvDky/bAz44p6/fwDB+rdRAAA0NxIzo2n3Bn4kN9hcymq2N3BSCQZDnjLW9RutToD4XAyEhx220VVXDaHv/jMHYDGdM8669qd4ZbHBkWk+NT0rSvaiub+e7dr84Uv3Lq6zEs77128tNy6Uva/IqWfoazB6wfLmscmzTu92d0BrNkXHX3nPP/4ZVrcFn5Fiuc1LcNP7k4OZdwWt15vcW/ZeHigeHrXdT8SGdhgXawjkJxt2zPZWluqMfKU9C532dvU6/XzbP8OAFimNQ1zg67sF+OiancHI8lwYDnt6KxOb0CL8XJx6aMBNKp7Htq7RopPG4ZuXRYRkY1Dax8aWitJqShyF7v03GRlVfQlnKGswUdvz2n/FvA4AAAgAElEQVRfPHtv4SXu92w7sHZ5w1717K31mzQ2bwjsGhxuFZEFZfx128krSy51sHc/khxIlalb+x5Obc8ub7oKPNeqV86PlbwYPr1s3uCVMW/Yq10xs4per59n+3cAwHLVvXKeEvo85QZ4ZyAZrlbZu9XpDYQDzA8Aq9nVkVtiEpG1PU4R59qNIiJy+eDvb9Z3WKWpyeCd930x+Z4v3nlPiQ3tUdDCxcRSh+gt38txv3eXvjv9/JTt9PWiB7fs3ZwZkrOeu89wMby5JdUQJna9tEYI6X3jDfvJ3+/drG0U/+bIdOqudP38ENu/AwCWJ2lKNsit3q9EA6EcAUDl9A7tg2sL7MemV5U/u/YhEZG1PVq6qUIru1vnfanm8G29lSXhJc9Q5uCtazdq0eyF39OjrpZKn8ROz12X2TFuQ+BJvZ4/9rpnuvjBec99XEvUoo6PGjw3PWc+P3WolDNPX9ZbA9zfa1jPr7ey06voqZ8HAFRP3SfemYHPQ4AHUJGb0VunUjuur3nssHE/tpv+36dL0LV79EL0O5ePVVpAHr191f/235vS7eLW9pSbU0o7Q/mDT5fH3znb+7u/9/z+apQi+ZoodRJ7ce56a7lbqZW2oN1Y18PBbin83Pv3dJd+5uue197UvrJv2Vjg/+gbhrTLxS77E9TPAwCqqu65nQCfZ1n7wAO4C5y55+SG3xV8tNiu5ukd1DMSsnPtRrl1eane7zL6zo/WvFNsVPo/5BuPFTjJcs9Q0eCd9316OPEj3x0xydwL77zywjsiIoNr2vrXbhxa+5BzqT3kURrzhr2tU+q8Vqa+IVyg0Xp04pepueuK9kLPaIz/puv0A8lytrVzDgwOJ/TnnmyJ7OrJ6meYeeaTEhx42Pgsieue06+n+iIW7Sfv3LzJHptSZeHI9Ft75E1VRFo37ad+HgCwfMz2Np5a/E6i0ZDH4XCYdA52fQdWrdHbc4Xm0vUd1Nu+9e6HFu9d++jwmiq1sluz8VjLzmWVCRc+Q6WDX+c1fzr47o2DGXeN3pl74Z2zexZ+tOZ3f70mccp/qynW/ze09MJvUcdHTSd/GUq8lfE35q1o4rrn5D/bxlM7rrs391TUuCWjMX7ZhfQZzzVYDJ/56JuuV07kPDmauO4//c+OV15XStxXTy/LV+evH5tfELZ/BwBUS90n3pmBz1P1Gfio32HzZXcNUlVFdSk+dzDCru/AqnPn8nMLly/e98W83dFvHrs1JyKyZuOerBXm6/asbfO9MydyeeTWTudSG8IbGlyzce+9j3rXVj6hvdQZljP4dc57dzrv3Sm3r4ZuXRm5NafcmVv8s3Pn8nNvXz5SpGwBJel6ONj9pismIloGfrPgkcvZlM7cc6B7SruK8tovh4bK2Z3e3HN4y5vahwgGO8Obe8JPiuOVqdRfy//+P0TENJKb5EVEpMX9+IeW+hHu39Pd4ptfkNiUT6RAuzsAAMrHDHzjqXKAj/r3aendbnfv3TvU2ysyOTly5IiiqqK49m2NhL38NyvQXHbc3hVc39Oee/fN6O2bx94557s1ZxJ54e1TQ+/JnspOt4i7c7b3d2dznqwF2hd+f2H/WuMcO/juT4ez1tXfDL190nVrziQyuPaxA+/e5lyqcd2yzrC8wafc85Dznoec90pARG7fDN26OnLrrHJHTCKjt872vr3uTuEVBFiac2AwKL90pVa5G7NvGSxUYF/yVR5xx7Q69rIL6a19HwrOnyiY/8094Sfv91+67CvyI7Q+EBx4uJS96K19G93jer19RUsGAAAwwNR346nuhyrRY0dUEXEHk+FwwOt1Op1Op9cbCIeTQbeIqEeOUUkPrBLrrPc85L3vU8HUrua5m6vpO6gXVUYru3XO+z4VeXdbUmT01tk9C3/vL7s/XBlnqPbgRe5Z57x3W8D8xWTLk8+mivBf8dwq+ekwcr9z4EPJJweDWx6wt7ZkPmBvbXFveSTy5O5lpncRyewqn+oSVw7ngL6rnOHO8OYN3oEPJZ985GD7uoH7Mu5vbXF3bwo+uTu5q6T0ro1zSO+cR/08AACrWLkz8NFQSJwFC+EjF1URcQ/lVxk6h9yiKOrFiAj/YQGsInpfNxm9c1MkPeOt76C+hLkjt256S27tZr33U8E7f+26JSaZe27hVO97yl4AX9oZKhr8rVNaW/u8mf9s9zwUuO+xsYWzoyJjt2/KMlYBrDrmnvBQT/nPut/Z97Czr7wnWfs+lCz9KV0PJ4dy+8yVfIYNgaHdgeKHmDd4Nq/xiLS359W5lMM5sDs5sJwTAACQK0kJfeMp93cSGXHZTEs0pRubzH8wNKIYHAmg6a1ps+ffqe+gPvjuT995zxcNbi2PaW3eRt85X1YrO+d9n061kZPLe96+WsF4lz5DZYPXX4fRO0v1qLtnXX+JRwIAANRT3XvX0cQuT7kB3rbVLqIqPpfN5PDkpXjnkFtEVJ/N4fD4Qzq/x+FwKSLGc/MAmtqdOTXvPr0EvW1voRnmex7aq6fokfIqydd573ss9ZFBhVXoS5yhwsGn77x1bony/ts3xyoYNQAAwEpb0zA36Mp9MazecDISHHbbRVQlfzLeGQi67SKiqorPpfMpqioidncwQH4HVpeb/t+nlos/u/ah1H23LxzUStBzW7hnWue9d6P21Qu3rpZ3zXu2HX53W1J77tunKtmLrsgZKh/8uj1r20REZO65hVOhghn+pv/ts9pHHouvGAAAQENKNswNKZV8mmF1egPhZCToNpqMdwbCqYCfwW53ByNh4juwmkRvX/UkfpTq1i4bh/Q91fQd1GVw7UPFWl6s7Um19yp/Q3jrvbuWWUhf6AzLGbz13u16w7LLexb+2vH2hdDtjCL52zdDvz/l+N2Pnst7xQAAABpS3SvnKaHPU3k5gtUZKDAZrwX8ZDKZjEQiyWQymQyH2QEeaFZn7jm54Xd/vSbv1rvwygupLCqD735U/4BO30G9SAl6ykNDBTrYl2BxDrzyQnqDMyxz8A8F9OXxkup1/6PFV2zhR3veuTyaerDtWy1ld+DDqmWxWCwWS71HAQBAnrpXzlNCn2eZL8biZLw9YzI+XVNvtRLbgVUvq+/67atH7ixZgp7iXJuK0KO3rpa9xeTanfoOdpUW0uefYfmDv2dbOL1RXCFrNn6r5VPepc4PAABQZ0lTo9yQVpVPM6zOQDicMRlvcxg0uAOwugyuaXv23U9Otnwxc9e0UkvQNelC9LL2VNc573syXbJe/hy+wRmqM/h7HgqYvxhpefJba9sGs5J82+Dax75136fvmHeS3gEAAFAJUzJZ1ZYA0ZD/0EGfooqI2N3DB/Z7qZ1Hnng8vswdj7Fi4vG4LHuHaqww3mLNxWQyiUiV/xyjxniXNRf+ljUd3mIN4n//p39T7yGk/Jv/+r/rPYRGUekMfDQa8ns8Do3H49fr5os2uAMAAAAANIe6966jiV2eSgJ81O8w2Wwun6KoGkXxuWw2k8OvJ/XCDe4AAAAAAE2g7rmdAJ+n/AAf8th82jJRu91ud7vddntqzzjVZ/NkdJJiMh4AAAAAmlXdczsBPk+5AT7qP6iIiH04kkyGw+FwIBAIh8PJZDIybBcR5aA/J6JnT8aPRKo0bgAAAABADZmSjXKDrtwAH7moioj7gDe3NZ3Ve8AtIupFo4iuT8YPb61okAAArFqzs7Ozs7P1HgUAAHnqPvHODHyed1X0rLHJqOR2l49Oji3xLKvT663ocgAAAACAlUVybjzlzsA7h9wiovr2eULRqF4tH41GQ559PlVE3EPO6g4QAAAAALDikmsa5Ya0smfgnfuH7YpPVRWXTcl70D68n/wOAAAAAED1lf9phtUb1jrL57C7g5Fw3tJ4AAAAAEATqvvSd9bA56loDbzVGQgnAxKNhiIRERGbzWkluQMAAADA6rGG9u8Np7ImdhqrldwOAAAAAMCKWE6ABwAAAACsUnSPazw1CvAhj+PgmIhI/4FwgL52AAAUYrFYRCSZpEwRANBgWHzeeGo2A6+qqohIf63ODwAAAADA3YQSegAAAABALjZgb0Dl/k5CHlMpXPoe8Yor635PqNo/AAAAAACg+uq+exzbyOXhQxUAAAAAQJ665/ZlBfio3+Nw6DPJDo8/FF3qeEfexHTB2ehCE9s1n7Eut4TeuT/oHnMpqoiI3e7uL7DGfWxMUY2O2WqraJQAAAAAgBVlat4GqyHPYlW4iIiq+FzKxWCySh3Wo5NjVTlP+cpeA291BsKRIc8+l6Kq6lj/gcMBp8Fe8CGP4tKa2B0I0IUeAAAAAJpN09auhzwuRUTsw8HDXqdVJBry73P5VMXl2BoJew3yq4iI1RtOevPvjvodNp8q9uFIRrCNXFRFxF21DwRKV1EJvdUZCEeCw3ZRFZfN4fEvUYsAAAAAAGgyda+cr6yEPuo/qIiIOxj2piabrU5vOOgWEfXIsfLCa9S/z6eK2IcPZ+b+0IgiIvZ61JdXvAbe6vTqId5nMzkI8QAAVGJ2dnZ2drbeowAAIFfS1Ci3skSPHVFFxD2UPTnu3D9sLzfBG8f3VAG9fe+eAnP5tbSsJnZWpzecjAzbRVSfzeRYsi0AAAAAAKA51H3ivaIZ+FR5+1Bucbu1t19E1IuRks8UOuRTRcR9IKfqPnJRFbHv7Y34PXrfO4fDszJpePld6K2LId5lW6lhAwAAAABqqe65vZIAn5oeNyhvt221i8jYZImJNV2Jn7vOXbuC6nO5fFp3dxFRVcVlW4ld08tuYmfI6g0n9/g9+3yK4rKNuYOHh6pyWgAAAABAXfzbr94u9ND/OnhPla91oOC16kSbfrcP789rU6dN8YvY3cFUS/do1H9on09ZokteVVQnwIuIWL2B8J4hzz6XorhsytLHAwAAAAAa1f/6euGUXm5jueVcS+TffqV68V69GBFZOmKn+tQZrHNPbSHnDobTU/NWqzcQ7hWTS1GPHIt6a5ngl19Cn0lrT++2V/WkAAAAAICVVvfK+YrWwC+hpN7xevl87up3Ea38PJnM30DOOVRRn/syVW8GXqdtFO8/NHJRRKRGnfVjP/zWX7566soVERHp2fn5z+595oPdNbkSAAAAANyFkvUeQN0UaGS/BNtWu4ha4gx/paof4EVErE5vDXe0/8W3nv76qYzvr5z6u6+feuMrR5/7YM0uCQAAAAB3l2rXya8Ia29/gRitrV3v7106XRdqZF+KGu8OX90S+pXwi299/ZSI9Hz+K3919OjRo0f/6iuf7xGRU1/3/jBW77EBAFAui8VisVjqPQoAAPLUvXK+ohL6Qs3mC7enz5Va/258ZNTvMJlMRg3nS/+AYBlWJsBHoyFNdLnrAWI/fOmUiOz8il+vme/+4DP+r+wUkSuvjpLgAQAAAKAq6p7bKwrw1j177SKq71B2xE51lTfoSpcrlfQLHKltJy/KSE6C15fNVzRtX7qVCfCRQy7NocjyThQbffWKiOy0Z1fLf3Dv53tI8AAAAABQNXXP7RUF+FSCF8Xl8IS0CeRoyO9wFeoqn2eJmXTn/uGc00s05HHYCu06V11NVkL/L28Y5XeR7gcfEpErb/zLyg8JAAAAAFahuuf2ygK8WL2Hg24RURWXzWQymUw2l08VEXcwc4/2VC28w59TJb5kqb3Ve3jYnnl6k82laOc/XNM94EVq1cQul21/MDgkImJb3oL+2BtXRaTnwT/Ie+QPHuwRuXL1jZgYdKM3mcr7nc/OzhreX2iNIsdXcHw8Hm+o8XB88eP5fTXd8YX+3WuW8d9tx0uBX1mzjJ/jOZ7jOZ7jq358e3u74UMrKVl2cm4YVmcgEtx66KBPUbU77O7hw4HS0rU2AV/89N5wck/Is++gomrH2u3uA4cDzlqnd1mpAG+1Oq0r8MMAAAAAAKDtjOYNFDnAG056De53BpLJIk9bPH8g7CzhuCpbmQC/Uq688S8i+TPwyWR1tjAs9zwcX0g8Hm9vb2+c8XB8EfF4XET4fTXX8fF4vKHGw/FVf0qjjf8uPF77Q9Y44+H44sen/5Y1yHg4fsnjS3+LNeb4a3f8Smuy9dZ3hdX1OzEqrgcAAAAAYBWoyQx8NOQ/NHJkbExE+vv3Du3fQwE9AADGiiyMBwCgjpp4DfzqVekMfDTkcThMKYv980VCHofJ5vIpiqqqqqoqis9ls+W39qtM4WbzWnv6hx7Mr58HAAAAAJSt7s3nK+xCv5pVFOBDHofNpTfcE61/vsMTEon6HS69z5/Y7fb0M1SfrSoZ/g8e7BGRq2/k7vdeuD09AAAAAKB8dc/tBPg85Qf4zJBut7vdbrddRERVDno8h3yqiIh9OBhJJsPhcDKZjAynYrzq27f8CN89+ESPyJW/O/KLrLt/ceTvroj0PDHIBDwAAAAAVEPdczsBPk/ZAT6UCuki9uFIOBwIBALhZNAtIqqiKCIi7mDYu7gDntUbDrq1L1XfodByx6sleDn1de+3fqFNw8d+8UPv108J+R0AAAAAqiZpSjbIrd6vRAMpN8BHJ8e0L+zDh73plO7cr8+zi314vzPnOYuPjk0ufw7+mb/4yk4RuXLq63/+9NNPP/30n3/9766IyM6v+J8hvwMAAAAAVqtyA3zkYmr+vb83s7G8tbdfjO7PeVS9GCl3gPm6P/jcX33l8zt70nf07Pz8Xx197oPLPzMAAAAAQLOmYW7Q1WQbuZrr/uAzz33wmefqPQwAAAAAAFZKuZ9m2LYaVsOnK+sNq+QX6+632sodIAAAq5rFYrFYLPUeBQAAuZKmRrkhrdwAv1gNn9FUPurfp3e2M+pUt9j3zqi+HgAAAADQcOrefJ4u9HnKXk+w2JFO9dkcDo/H4zDZfKqI2IeH3SIiisvhD6WzfcjjcCna1wb97QAAAAAAjajuuZ0An6f8hgBWbzjo1jO8qiipPeHtw4e93lS4V30um8nkcJhMJtvinvGZbesBAAAAAI2s7rmdAJ+noo5+zkA4Ehx227UYb7e7h4ORsNeaHe5FVdNPsLuHtQMAAAAAAM2g7rmdAJ+n0i70Vqc34PQG8h9wBsLJ/SH/sZGLF0VEZOvWoT1eJ9kdAAAAAJpIst4DQL6abCNndXq9rHYHAAAAgObF1Hfjac594AEAAAAANUWAbzwEeAAA6ml2drbeQwAAwAgBvvEQ4AEAAAAAeQjwjYcADwAAAADIQ4BvPAR4AAAAAECuJAG+8ZQb4EMex8Gxyi/XfyAcoD89AAAAAADlKn8GXlXVyi/XX/lTAQAAAAArZk29B4A85QZ4ZyASlH0uRQ/xdru92kMCAAAAAAC5yp+BtzoD4chWh82nilATDwAAAACrEWvgG1BlVRFWbzgybBcRUVyeUFUHBADAXcVisVgslnqPAgCAPKaGuUFX8bIGq/cwER4AAAAAVqm653YCfJ5l9CVYjPAH/dFqjQcAAAAA0ADqntsJ8HmW1VjQ6j08bLfb7XLkGAkeAAAAAFaPpCnZILd6vxINpPwmdlms3nDYW52RAAAAAACAgpYZ4AEAAAAAqxH7wDceficAAAAAADQBZuABAAAAALnYB74BlTsDHw2FqtmvrsqnAwCg2czOzs7OztZ7FAAA5Kl783m60OcpN8BHRlw2k8NThdgdDXkcJptrJLLsMwEAAAAAqqzuuZ0An6fcAO/cP2wXVXHZTA6Pv7IYH42GPA6TyeZSVLEP73dWcg4AAAAAQA0lTY1yQ1rZTeys3nAyEnTbRVV8LpvJ5HB4/KFoKUk+GvL7PQ6TyWZzKaqI3T0cSYa91goGDQAAAADA3aaiJnZWZyCc3B/y7HMpqqoqqkvxiYjY7e7+ftk6NNS7eOjkyMjFsbExVVUznm93Bw/vd1rJ7gAAAADQoJj6bjyVd6HXUnw0dGifS9HSuaoqqiqiKAWfY7e7DxDdAQAAAKDhEeAbzzL3gbdanYFwMpmMBIeH3Xa73fAgu93uHg5GIslkOBwgvQMAAABA46t77zqa2OWp0j7wVqfX6/R6U99F9TXxVtI6AAC4i337H/8y/fWX/t1f1HEkAFAuusc1oGXOwBuz6mpxcgAAVhOLxWKxWOo9CtREZnrP/xYAgHLVJMADAADc5QzjOhkeQDOpe+U8JfR5CPAAAABVViSok+EBNIu6b//OPvD5CPAAAAAAADSBKjWxAwAAAACsJiamexsOAR4AAAAAkCtJgG88/EoAAACqrMiOcWwmB6B5rGmYG1J4LQAAAKrPMKiT3gE0kaTpnga51fuVaCAEeAAA6ml2dnZ2drbeo0BN5MR10juA5pKUNQ1yq2j4Ub/H4TClODz+ULSUZ4U8JkOeUHXOv1ysgQcAAKgVQjuA5pU0NW9aDHlMLiXje1XxuZSLwWTAWfx50cmxmp5/2ZY5Ax/VLH1YSLP0oQAAAACABlD3pe8VroEPeVyKiNiHg5FkMplMRoLDdhFRXA7/EoE0clEVEXcwmSsrmVd+/mWrNMBH/R6HyWSyaZaqGYgccmkORSq8HgAAAABg5dS9cr7CEvqo/6AiIu5g2Ou0ioiI1ekNB90ioh45VjRhh0YUEbFvtdXo/MtXUYAPeUw2n6Jm3acqPpfN4an5Jw4AAAAAgJpLmt7VILeyhh09dkQVEfdQdjW7c/+wfamErRXQ2/fusdbm/FVQfoCP+h3pan+7ezgYDAaDw267XUREVXw2R/7yfgAAAABAkzE1zK0MqSr4odzV6NbefhFRLxYpCo9cVEXse3sjWr25yWQyORyenErzZZy/CspfTnDIl5p6tw9HwgGv0+l0Or2BcDhV9y/qSlT+AwAAAABqqO6V8xWV0Kdm0Q2q4G1b7SIyNlkwrGpPVX0u12K9uaoqLltmD/plnL8ayu0ruNiVz33Am1VYYHV6wxFx2HyqqD6bp7f2DfgAAECzmHn522fGRUS6hr60vbfQUdFzfxmcTn3dt+MvnuoocFxi9KWfvhpf6mwAgOV48I9ihR76zY/fX91rve+pX1f3hJXQ5tZF7O7g4YDTKiLRqP/QPp+iKi7H1kjYW6yyfoWUG+D1n8mgZEBErN5w8KLDpajSOD8hAACNzGKxiEgymaz3QGqso69PxidEZOG3N0TWGx90Y25h8ZuJ6cmnOozD+Y2Z8biIiPR1kd4BoFZ+/eOewg8uczuzsq4l73/qStWupF6MiBjm1NRktTsYTs9FW63eQLhXTC5FPXIs6i0l3xY+f1VU+XUXcQa0/nui+myshgcAAJreTV0iIjI/PpUocEhiIjKf8e3Cb28UOPBGQsvvWzYVmqIHACxbUu5pkFs1f6rCLeat3nDehnEiIs6hchrML9HCfrnKDfBaXb8ULe13BrQIvyL74AEAgKaw3twuIiLxG28ZH6DPq7cP9m0RKRL1J6e0MvvW9gIz+QCAKqj70vcKt5GrOi0E17o9XWnKfS201nqyxAcQzkAk1dGOaXgAACAisr5ji5bgJ6YnjR6/MXUtLiLSumVTR3u7SMGoPzMxISIi7Z19BHgAqJ265/aKAnzhZvDacvD+3grr21NT6zU7f2nK/jBDqx8QEdW3r8j0ujW1k72I4nJ4RsYKHggAAO4O5j5bq4gUqI1P18+3vHe9fqRh1L+RmBURkXZbB/kdAGqo7pXzlZXQF2oGX7h9fOpxv8NkMpkMJqCzk3ml56+OcpvYaQXyiksREdVnM/nEHSzQb94ZSAbF4VJUVVGMHgcAAHeV9W0tIvMi8/H8PnY5fek2dbaPzsdleiK6PWcqI2Oi3px7gRuJyanIzyPT8bh+T3tr+3t7hwY61mdfbvLH/zgykWp0f+P0uZHR6biItLduefzRT1rNN07/7Duj8yKtT3zuI4OSmDx9/ucT83H9hFtsvY6eQv8BlZg8nTmA1va+zg8P2HrzPmkoPgCjU+mX3pT7swBArdS/dr0i1j177T5V9R0KeTODqrYfun3vnkIT5NbefhFVlJFQwJkZcKP+g4pkdHGv9PzVUcmvxBmIBN320o4MR4ZLOxQAAKx21q4tIiIyPjWT+1BOX7r1ZouIiMzO5S6Dj99IT9Rnn+D0ue+++NOR0YzEKyLx+fjEme+8+LOXC1QN3jj9s+9o4VlE4vMi2R8KTJ377os/HUmndxGJz4+PnvlOMHLV4FyR7347ZwDz8YmJkRf/8bs/zvt5lxjAzMsvGfws46PFfhYAqLJk8l0Ncitv3NY9e+2ilYKHtH8xoyG/w6XIEvnauX8453kSDXkcNp8qYh/enw7rlZ6/Kir7TMXqDISTkUhw2O22b13iUG8gHCk18AMAgNXsfm1xu/w2kVNEr/el6+pL/ZdPR1+fiEg8MpN9pL4APmcDuei5xRhsYH48eM5o4f10eDSz73366qlnvVronDd/ezInk9+IfPfFiUIDiE+c+e5pw4Z8hgNIjL50JtXPr73rCdeOIdeOIVffE32tRX8WAKi2pJga5FbmwK3ew0G3iKiKy2YymUwmm8uniog7mLnReapkPqPvutV7eNie+TyTzaVoTzycuYNcaeevjfJL6NOsVqc34PSWdmQgnAxUfikAAFar2dnZeg9hBZn7bK2vxuclfm3ihm1wcQrdIJa3r28VyTsyOj0uIrkbyCVGX5tOPatvR0bBfOJGNDIS1EK4QTW+TEyPi7QP7hgaKLycvr3ricdtg1pZ+42Z0X8682o89dyMbeoTo/+kp/fM4yUxefr8yOi8iMRHz49u+shgzmUMB7DYjf+jXxhIVwR0iNU2uOncXwanjX8WAKi6Ji2hFxGxOgOR4NZDB32Kqt1hdw8fDiydrq3ecHJPyLPvoKJqT7Tb3QcOB5y5T6z0/Mu3jAAPAABQnvWpxe3Zy+D1WN6+/v7iR96YWxCR3A3kFtfP7/jCU5nB3rzeun1ocOE7o/OSqsbPWzbft+MLA0U2k+8a+uz2xan+9R2Dn/2ovPTTV+OSasW3PnsAOceLuXfgI3/RpqXu+VdPzww+lXet/AHoqwkMWO2/Cq8AACAASURBVLf/xZe2Fx4tAFRVsqnTojbdXGQW2eoNJ42mo63OQNi59OzzkuevjWr+SqKh0FI749lsTisfGAMAcNdab7aIxLPjdHpf96y+dOs7trRPvBqX8amZT1q1iKt3qs/ZQG697QtfKtj0V++cZyx7Jj9X+6CtN/c+vYggg95XT7a4tucdL2K1PdE+/WpcWziQO9VvMID15naRuEh89KffvdG3ZVNHn9VM3zoAdVB+7TpqrjoBPur37EtXDxTjDiYDBHgAAO5eHX19Mj4h8cjMjQEtlyZ++1sRyd/X3fze94rEM4vV39Kaui29gdyNxA15Kz6VmLhxbXyiYHrPncnPe9Sg0b0Rva9ezhL6tPTCgUQ8t/u+0QDW2z7cNzEyISISn5h4dWLiVW0wg519mwwa2gNArdwpc/82rIBqBPiQx+ZjozgAAFAKfXG7nmbTS77zYnnvpi6ZmF4sVk9V2hfI1fl7yK206ZFvTxc9IKPqvqjepz76hJx/Neujh/nx0fnx0QmR1i2u9FZzAFBLTbwGfvVafoBPbYsnYh8OHt6zxK711M8DAHCXW5+9x3uxfd1TxeTz41OJwfVmvdI+dwM5EZHoue8GMzrGt7e2S4vFZu5r6+iVyF8Gi+fqZdIrCKrJPPjURwYHZkanpsdzO+HPjwd/OpvV3w4AaoUS+oaz/AAfuaiKaC3znUsdCwAA7nr64nZtj3fjZe3ZR8ZvvCUiqZycs4GciMjMy1p6b+8a+qPtuUXmNd81XS/1l66hLxmtga/Y+o7B9R2DA9tFEpPRmd9OXRvXd6Q37mkPANV1hxn4xlOtJnbuIdI7AAAoRSrxxiMzNzZJqn/7ew37tOmrx3+buHEjoR2Z3/XtxulJrbT+ifz0vti4voZSiwJquLubuddqFqtt8CmZ/PHPRibmJaeNPwDUAiX0DWj5Ad621S5SQv86AACQz2KxiEgymaz3QFZSanF7PBG/Ian+7QW6wad6yMcTE1PakQZd3/QeckZuRLRt2Gsq3eh+/LWIw2rLG2BiNLXzXElT9DdO/+w7o/MirU98zmCOvWjXPQCoKgJ8A1r+r8S6Z69dRBkJVWE0AADgbrDe3C4isvDz17TV6YX6t4tYu7aIiCyMR6ZFjCvt29e3iojI/Kv/dG7yhn7vjcTk6XPffXFiJVraWW1PtIuISHziOy+dG40m0o/cuDHzciq9G25KZ2B9W4uIiMy/+uLPXo4mbiw+krgRPad/HlH4FQOAakkmTQ1yq/cr0UCqUEJv9R5w+1yKy7E1EvbyxwQAACwltbh9PtUx3mBZe5q27dx8kQ3k9K54IvHpkRcL9quL33grvfN8tZkH/6hvXPuwID79anD6VYNjuj5cYts56/ahvumRCdH61Y0bHVLiZwEAsCzMwDegqqyBdwYiQbG5fDaTz+529xc5cuv+ABkfAJaSuPmra+dOTN+YmZ/T72rraF3/SFdPf2+PZblnv3nqJz84Pi/SuuPLH3t02WdrcPoPK5s+9/SuD9R7NFikL24XkcL18xp9hbkU3EBuvW1o8Np3DEvl27ueeNw8HpyIi8hvEzdkqQ3kK7be9oXPScEJf627Xskn633qo0/8NjVvb3Cyvh1DtKAHsAJoYteAqtPELnQotZWcqIpSbD28eyggBHgAKOzmr86eeDE2l3f/3Mz83Mz81PFLbds27/5M77o6DA2opvS68SWrwRcn2A03kNOOGfjIf2yLhF+7Nq5/KNDe3rXlcVuf1bxe5L19EyMTsrjzfI2st33hSx2Tp7P2om9vb7U8/qjDatiirwjz4Gf/XV80En7t2mx8Xj9Za3tf54cHOnrXk94BrIgk28g1HtPyu+ZE/Q6br8Qudu5gMkC7esTj8fb29nqPAiWJx+Miwu9rxfzq7AsvxpY+rGPzn3gLZ/il3mLMwDcWk8kkd10Tu6bHH7Lmwt+ypsNbrEGcDn2y3kNIGXC+XO8hNIrlz8BHjx3R0rt9OHh4j9PKBDsAVOjayXR67+jesbu35wPmdEq/OZuYG5s8ezw2JyIzl06c6nxmJ7NwAACgZiihb0DLD/CRi6qI2IfpYAcAy/Or6SntC6MJ9nUW87qdj/X0m3/4zUtzInPHJ6/sfKxn5QcJAADuEpTQN6DqrIEX6e9twvQej6/E1jIwxIvfXPh9rYjEldTK9z94fP2/FnrNTettm+W1SyIyF5uMF1xWW/RXlnjrX0VE5F/fmovHV/tfZv2HlXfmG/X/x7Ozs8K7rAnxK2s6/MqaC7+vRlhEQBf6BrT8AG/bahcpcQl8g2mEd8XdiXVNTYR1gyvoXfen/kl+d2uxV7x939N/WPDBxJVTk2fPxeZS/9XT2ratb/dnOnMm8/ULvev+tvb2drn5q7MnTsTmZkREpKN10yN923cuPqXYgnl9xX7+8nL9Wd27v5FRJjCbuDI2efZ1/Voi0tHa1tG3e1fnuuwzX/n+0RMXRLYNPPuZzpunzp7QFg50tG7a/dgumSyhTcDidUt8VeuJd1kz4g9Zc+Fd1nR4izUIAnwDWv6vxLpnr11EOeiPVmE4AHD3Wtff1SYiIlMnJm9W8PzZyR8+f+rE8XR6F5H5uQunf/D82SuzhZ6TOO8/+oMXMxL1zPzU8dM/8C8OQB/V/NRYIufJN6+n7pkau5Zz2iuvz4uIdJjb0gefOvvDb546cTzjWiIyMz934fQPvvmTk78yHt/NUz/5wXG9J//MfM028QYAAHmSYmqQW71fiQZShc9UrN7Dw3ZRffs8ITI8AFTO0vvYNhERmbn0g+d/cvLUtZsFg3e+aye/eSl/8zkREYmdeMn4E4Gpl06dmTF6YObSD76vZ3JLp7ZF99z1heyD9JQuIjOJrPPPXpuaERFpe0Sfyf/V2cUcbmB+6sWzVwzunz53PHNn7+6exmwjDwDAqnRH1jTIrd6vRAOpQhd6v+fQxX67qKrisilit7v7+wsevHV/gFZ3AFBIz2d27pjRQvX81PHTU8dFRNo6Wtc/0tXT39ljKTj/fOX7p/UGeN07Hrc8OPi+dhGZvXbypdNTMyIzl879qjdvE7X5uZlUu/tHP2AWEZm9dv6l06lIf2H6ymc6e0REzOs6RGYy7xHt4KnFefvEnMhiof71xJyISOumfm3AifMnUkXvbdsGMgrmEzd/Nalveh+78qvHcvP5hdiUSNsnBnZnlPTLBx579huPGbwEs5M/TH2E0brjy7T3AwCgCpj6bjjV6EKvKMrit6qqqIVXxLuHAkKAB4CCzI96d647pW8XJyIiczPzczPzU8cviWTn7UXXrlzQvuje7X2sJ934x9K567Obb3zz0pzI1Ni1XR/ozLtc925vRta1dD7q3Sl+7ROExM1ZEYuISE9/t1yI5WZsLaVv6950ITaV/dCVsZiISEdXjxbU01F/28Azn8kcg3ndBx7b/YmEtk/7jesJyf25RLYNPLMzf9h5stL76t/cHgCAlXAnydR3w6lWF3oAQJWYe3Y+1rPzMZm9dmVs+srriamZjDLymdiZF2NT2zbv/kzGPnOziRsiItL2id7cmWdL7zPf6C10JYPjxdzzSOuZzCuKyAe6NklsKjtjayl9U39v20xMZjIfSn2asFg/X3QM6zaYReYLPbqpv4T0nrF8YNPnSO8AAFQJi88b0PIDvDOQTAaqMBIAQBZLZ8/Ozp6dsku0/u3Xrrx+SZvKnrtw6QdifjY9m50qWZf1G8rq8ZYucV9SZ882mbogc69fu7nTvE5ET+mtbRtSgX/u+kKqw1xqN/uiJ59N3JSFubHElevTUxcKpneR1rYNS47t2snnU8sH2j6xM2+ZAAAAqBRd6BsQM/AA0AQs5p6d5p6dvbvSy9ovnD7Zn9q8Te8GX0rcrVDbhlaR+cW17tqcf0dXj0WfQtdXyOuDMefsDGewh1wVJM77F9P7Mzubs0e9xWIRkWQyWe+BAACQhQDfgAjwANAQ9D3VlwiiGcvajReN18a6/q624/Nz+lr3m2PTc+ki+Q3mNpG51Jp5vTX9tq6s4vxfnf3hixld6Dta28S8/hFzz4bOnpL2dTeUOJ9ari9t2waaNb0DANCwKKFvQOUG+Kjfc+iiSEY/+fQ9paALPQAYS8VgWaxFL8RiXp99pL6MfH7ueqrtXPVZOjd1XDqTWusuWkpPVeynHpqfGks82p/qV5e9dv3aSS29d3Tv/uxjPTkjLLAD/FIW03tebzwAAFAN7N/WgMoN8Ome8+l+8jld6IujCz0AGNMTslyYOL+rs1gnNr1lXT7DOfkr3z964oKIdO/+xnI2V0ttJqctg5+bkYxd2fWHri/oq/GzNmy/eWpCWxW/Iz+9L5bcl+fK9/X03rH5T0jvAADUAjPwDYjPVACgMZh7HmkVEZH5M988e2W20GGJ8y/pHdfTs9wf6NokIiJzxyev5B6v7zDXYW5b3vh6+rtFRGYSc1qbuowTph86r20gl10/P3e9cJu62ckTx4s0sTN25fs/OZH6oTb/iTejGz8AAKiipJga5FbvV6KBlDsDn99zni70AFAV63b2bTqutWSLnfhmrG3b5sd2dfZY9Bl1rQnc4v7wmbPcqS7xIrETftnxuOXBdhGRm7PXzr2k93hLb+pWsdRmcrETL+adUKv/n7mUWpG+oSXzeakGeDJ/5qWz69KT8Lk/TqlunvrJCa1xPekdAICaooS+AdHEDgAaRueuL6ca1InI3IVLJy5cKnBk644vZ9XD93xmYNOF01MiMhM7czR25uiFrMM7Nu+uQo+39McEkrtLnL4s3+ChxQZ4IjOxE98s2K9u6cX/kj1jP3PpB88Xen1k0+eeZks5AACWhanvBsRnKgDQQCy9z3x5YFNH0WM6und8+WN5i+Q7d315s3GRfEf37irNVLdtaNW/zNklrrNnW/pyXbkL3S29uz/RKoY6und8Th/2TOJmNQYJAACqIylrGuRW71eigVRrBj4ajUYikdQ3NptNrFaa1QFABSydu7xPb5+9duXkxNTMfMau6a1t27o29Xc+WmjrOEvvM9/ovHJq8uy52Fw89ZRNn+jbvnPZxfO6xbn0nF3iFuvkjWv11+382J9smDx3YnpqJjV/3tbRvWl3b88HzOtE1m27dOKCLG4yf7eZnS3Y8QAAgDpKJpmBbzimZDJZ+bOjIf+hg0cUVTV+2O4ePrB/j5MojxzxeLy9vb3eo0BJ4vG4iPD7ai68xZoL77JmxLusufAuazq8xRrEy8f+U72HkPLJPf+13kNoFBVXI0RDHofJ5vIVTO8ioio+l81mcvhD0UovAwAAAABYeXdkTYPc6v1KNJDKSuijfofNlxnc7XZ3f3/G92NjGcFe9blsR4YjYS8z8QAAAADQFGhi14AqCfAhz2J6t7uHD+/3GhTJB1IF9j5FFRFRfTZPbzLgXMZQAQAAAAArhADfgMoP8FH/QSX1pb34tLrV6Q0492zVJ+uVg/79TmbhAQCGnj/6Qvrrbzz9bB1HAgAAhH3gG1LZv5LQIX323R0spSje6g0H3dqX6pFjrIUHABjITO/53wIAgJWXFFOD3Or9SjSQcgN8dHIs9ZV7qNR6eOcQCR4AUJBhXCfDAwBQX3XvXUcTu3zlvhaRi6n5d/tWW8lPsm21l3kZAMBdokhQv0syvMVisVgs9R4FAAC56j7xzgx8voo/zOjvLX01u7U31aFevRip9HoAAAAAgBVT99xOgM9X2TZyAAAAAIDVjNr1BkSABwAAAADkYuq7AfGZCgCgnorsGMdmcgAA1NHt5JoGudX7lWggvBYAgDozDOqkdwAA6qvuS99ZA5+PAA8AqL+cuE56BwCg7uqe2wnw+SpeA6+4TEo1BwIAuLsR2gEAaCg0sWtANLEDAKCeZmdn6z0EAAAMMPXdgMoN8Latbre78stttVX+XAAAAADACmEGvgGVG+Ct3kCgJgMBAAAAADQMZuAbEJ+pAAAAAABy3RFTg9wqGn7U73E4TCkOjz8ULe1poaznFXhiyGMy5AlVNNbSsQYeAAAAAJCrmUvoQx6TK7Ppuqr4XMrFYDLgXOJpDpeiZj5PVVSXcmQ4EvZaM+6OTo5Vc7RlaN5fCQAAAACgVuq+e1zF28iFPC5FROzDwUgymUwmI8Fhu4goLoe/2DR8yONSVBG7O/W09BNVny17aj1yURURdzCZa4kPCJaPAA8AAAAAyHVH1jTIrbxxR/0HFRFxB8NepzZtbnV6w0G3iKhHjhVM8ItPCzj12fb0E0UZyUjwoRFFROz1aNFOgAcAAAAA5LqTbJRbWaLHjqgi4h7Kngx37h+2F03wqVn1odw5dOeQW0RkbDL9RK2A3r53j1VWHAEeAIB6slgsFoul3qMAACBX3SvnKyuhLxTErb39IqJejBR4njNQag185KIqYt/bG/F7HIvN7kpskrdMNLEDAAAAAORqziZ2qelxg/J221a7iDo2GRVnOVPnqXr5xfl27Qqqz+VaPEhVFZdNcS/ZJW/ZCPAAAAAAgFxf/uT/Ueih//Lyf6nutf7zJ/9zdU9YLfrK+AOLXei1KX4Ruzt4WFsuH436D+3zKaricmzN6VdfbQR4AAAAAECuQy9/s/CDle3NXtm1ZP8nv1y1K6kXIyKlRuyQx+ZTRezD+xcn1lNbyLmD4fRsu9XqDYR7xeRS1CPHot5aJvhmLIoAAAAAANRW3ZvPV9iFvrjSe8eHPA6XImJ3B7Mm1a3esOFiea3ZXbE+99XADDwAAAAAIFcFG7CvGlG/IzX3XnpJvLbGvqwZ/vIR4AEAAAAAuW43Zb22tbe/QIzW1q739y6ZrkMeh0spM72n1Xh3+Gb8lQAAAAAAauuOmBrkVtawbVvtkrVte0rh9vRZR4U8Jpeiit0dTBqm96jfYTKZTJ5Q3iMlf0CwHAR4AADqaXZ2dnZ2tt6jAAAgV923f69sH3jrnr12EdV3KDtihw751Kzd4IyEPDaXok29F9oPTttOXpSRnASvt6vP23++ugjwAAAAAIBct2VNg9zKG7eW4EVxOTwhbRo+GvI7XDm7ueeLagctVTjv3D+cc3qJhjyO/Hb1NUGABwAAAADkqvvEe2Uz8CJW7+GgW0RUxWUzmUwmk83lU0Uku518qhbe4U+lcG2KXkT1aU/KlS6at3oPD9szT2+yuRTt/Idruge8CAEeAAAAAJDvdtLUILeyh251BiLBYbc9fYfdPRzJ3/ktU2hEKf303nAyEnTb0+e3293BSDLgrHV8FzElk8maXwTIFo/H29vb6z0KlCQej4sIv6/mwlusufAua0a8y5oL77Kmw1usQTx/tPRIW1vfeNpd7yE0CraRAwAAAADkupv3gW9YBHgAAMrzhxmNZ/9njZvNAgBQL825D/wqx68EAIAy/GH2tjF/mLuLDAAAq0Tdt3+vbB/41Y0ZeAAASmUY1/9wJLSceXiLxSIitKQBADQaZuAbEL8SAABKUmSynXl4AMDqU/eJd2bg8zEDDwAAAADIRXJuQAR4AAAAAECufyXANx4CPAAAAAAgFzPwDYgADwBASf7nkLPQWnc2kwMArD7/Sse0xkOABwCgVIYZvlB6//XEq0+PLxQ7XWvLFnNntcbWVBb+5uSrw/Mi0vntoW0frfdoAACG7iSZgW84fKYCAEAZcuL6sube5xfGY5HlDggAgNqoe/N5utDnYwYeAIDyVLdg/pH/HhSRP51Y+G99LVU8LQAAy0QJfQMiwAMAUFMtvief+A9mgwd+nZj5zunzR+dFRMbHz/9Nl/FhAADUxZ16DwD5+EwFAID6eL+542u7nnj2Pu27hR9PF10wDwDAyqp75Twl9PmYgQcAoI5a/vR961+4dENExucXRKiiBwA0CkroGxABHgCARpVY+Oml838VWxhPfd+ypdv2/27ueH+hSvvEzN9civxYP35La+dTm63/oUtSLd9bbUd3Wd9f4SVmvjpy/qjI0487v9a18Denzw/HFrRL/PnAto+mD84egLS2PN1t+499HbkXXfZPne7w//Tjzq91GZ4k+qevRMZFtmx5guYCAFCZW0x9Nx4CPAAAjejX0xf+z9eujWfdtzAeO/90rOXpxx/9WlduKM3ftW58/tr4a9d+3G2zVekS2gH6DnDaJUT0XG2wbd78wtH580fHW55+/AnjmF3pkN7fZ3t6/PxRkaOxma91dRidRztJy1PGPwUAYGlvMwPfePiVAABQRwv/7Tc3tK+e7s4IotMXns7NsYtPOfraq1+dzr5v+kKhPefHY5Gj80YPlHsJTSw6nHm27g5tF/eim94vHH3t1b9JFHiwwiF17O7WxjPzU6ODT8YWRERaO3fRFxAAKnVLTA1yq/cr0UCYgQcAoC4Wfj09851LkaNva9927l6co5756mvXUl+2dn47XaOemPmq3rX+6GsXdg9t+2jR4zO73Ocp9xIpR2P/P3v3Hx1Vfe///j2TBAOMQcqkjI2okYkCXxTqtxRPAhdo6TGJFuit5fz4g37hW4nYfg3463tvoevcsyRd61o14LcFiS1c+eOsrtTeCkdJPMc2eCA5Rrw9QTlIzWBUjA7NWCBOSEwy2fePvff83HsyPzOzk+djsZZDsn+8Z4Yxee3Pe38+n4o4tn/9q5vDR7Y/9/xPPb0vLKvYtsAdPNqhU/+xp19E/HtOeb4R28CfRkmryq6X3k9FPn3tk6Wroob3P9GuMiwsS7J7HwAQhuSchwjwgLUFuqs+O9chUjlzdfvM+ANNn+/9y/HtoyKFC7q/VOGOOUI8fw4+KtkzZ1V9QTL7SklloSy+5tbHZl7vjv1m6Ahlx758Z9y1tcepP/VXAMgy/57ft+wx//bb36kVkV29SjAqf/in7qPqo7KvHl0WFkGvdT3xjZW3aB3sn+7/k3uVenf3J17D7W+K2D5C0qcIs+7rKzdHBma9X12k7Ku/XhbWR3Cta/M3am451fJQr0h/9y8/ccdppE+6pK+41smnhl30r/eqFwKu38bd7wCQBlro8xBvCYAs6+8Y7W8aeKviz6/XDcXZrLe2/9M43wYmufBk+0G/Oprt2L4gdgDZsXlZxUIR0WatFwnl1XG2D5fsKcKEdwqo9H51uf7ZZQa3o69aoB2t+/N46+QlX1Kwi747sj/f+1qviITa+wEAqcl55zwt9LEI8AAmSn9T/+t7A+bfH3orbsIHJhvHwhLHuoVfjfm6/301jprdv32t6+4SERH53P9hQts7YiaxS/YUYUocN8ceTR3hNwvM+tGMLgekVZJ+acD/6idhR9b7ESLmFAAAJG9AseXJn1y/EnnE6i30nY3rGtrW7Dy6Y3muKwGszrgF3efziYjT6UxhX1Xg85ah7t0DvR0iIv3bBz6tL7ne7DhN/X/cUBy/kR6wHsf2b67cbH5/x+7oL+h5eFz9/g9Ebgpuf63D5H5vxy0lIhHHTPYUien9jyW9cTf43P+h6dFSKula190l3e/2y7u93g9v026wD/bPx3QKAACSw9B3HrL2CHxnY0NbrmsAEF/BtTUz72yfs6BS/evQpy3xtqaRHlDzdiKiBsNjR8szfgpDn/u7Ez1vHKmV5PhGmUNEpP/TP2hd9PTPA0DG5Lxznhb6WNYdge/tbNxGfAesosC1sfBcx6iIfP5eQGoKor9fOXPB4oFzTSIy9FbdtG8fKJ74EgGrih1gj5Lw4HZqrnVUiLwrImVfPW10D3xW3fSV6xe+2/2u+F/9xL/5Ngf98wCQQUxil4cs+Zb0dr7YWE96ByYX14ESdT4qaer/Y9xRemCSc9yi9tuHRpUjfe59NaJnftztY0fIkz3FeAWrg+fGS7InKNWSgjfY93o/DPbPl1T8gP55AEhbzgfeGYGPZb0A3/ti/baGw209Ur5m5/6da3JdDoCEDHVvH1UfXXtrzPC7pvjOY9rAO430mNpuLlEXP/PvOeWJ6Yr3HzrVra7ZtlDbTFaVXa9tf84bc7DQ9umcIi49e8un+/9kNE3d556/fallyUstS07Flpd+SY7NC64XUZO/1j/P8u8AkBE5z+0E+FjWC/AiIuVrNu3cv3fH8rJcFwJgPJ7Ap3v7X7f161NbFV8fZ466mpKvbVUfMSM9po6+vr6+vr7wr9x0W8U69VF/97o/dL0eHJH+3PuT0KLuYYucf8Wlbd/7H0v+4DHZPkLSp4gruFDcu++e+NtTYQWI/8NPuv7292r2dmxfEK+tPfWStKfvf/WUupK84+6vsPw7AGByst498GX37T16X3K72GzG12yifmHCRFLnNkcGDIyIiEjHwHHbQGJ7jA78JeL1T+AIf9b+u8n2V09HfJySPbvz18NFkW++doSRq5d8g1+IFDXYnE2KT0Sa+v/9G/6Kb4a2vOofi1e/foQ4zI4wGU36J2gJl66qyyYGBi75fPH/cUa/ZYX1C7509NxfRET6P33o9wYdKX+94Ib/EtonfPvuh35vMqnc6NVLPt/MFE/x+ZDBQYKu+z9umv79DwdF5N3e7od6jQpwur79RfB1GBzQenK+uGL8LBIpKahwmVOO+vRl6mbM+uoX47/g6eNTZjm8ZdbC+zXeGkCYoqw5Ag/Aipy/tocHchO2il9r1wh8f6t8luWSgLzlnP/CTV+KWb9dNf2vFyz+n87Y7acbbl3hLLt/RiZOEdcN8xabFSAiFU73Cwtmj3+UVEuqdH4pdK7S2TeMfyYAACzJeiPwKVAUJdclIILP5+OaYqYELhUlG3ILZ37pS2GvfzJHKL7W6QyfHz6xfSsLyzbOqKgvNloHWz9C0YzZTn0l+b+Rr/3hz281iYjy3s5rgzPSf+74i8ioaf3hRzBhcoTJh49Ynhj4TJ3woWDmbKfT/B+nOsoU+5Y5nc4X3d5D57pf7fVrN7GXOBZeW/F/L3DdZHQ0p3P16cjtF5Zcf/cC9+avyKE/9IqIzP7y0sizJHOKUe2TWDhjtsk/r9gCRBwLS67dtsy96tqonnb/TO0XkGtmRR4t2Wet//skvwAAIABJREFU7za67txf1P75e9zz4rzamcKnzFrMPmXIW3zEADNTIsADU0DlzNXt48XXvX85rs8kl/AREvulJ2bfz1v6/1g71C8ilcULds2siF03Lq7rD5SUNfX3ikhT/x83FN8Z57Z5IH/ddNvK07eld4hrXZuXuTYvS3N7b7xl5BI9heuJDTVPpFhALMfmb9RsTvcgyZcHAEiGsmFtrktAtLwM8J2N62LWiFuz8+iO5TmpBkDyrq0pWdVd8HrFQH/H0LnaoU/2zFlVn1SGL77z2HBv7ZCI9Nb2X6+UXJ+lQoHJ4MM/nVj3rl/Esf2bKzfHXIb78E/q1G4JTikPAADyF/fAA8gS98xV+rJw/ds/S3pp92RnpO8IGC1fFcF/1rwBAZgE/Ht+f+LQJ/7QGmyf+18/pWZ7YW52AAAmgbwcgV++4+jRHbkuAkD6akpW7xlV+/ZTGEiPaqQ3mdiqwLFYpENERv0eEXec4wX8Z9QHhY54mwGWc9NtFeve/Y+jIiL+PW+e2GO0zcKFX40dnAcAANbCCDyAbLq2ftaCSvVhCku7F9+pj+H31vZ7TTZyLFKvRI5+8kog3sE8Q590iIhIZQHDkMgnpaWlpaWl6R3D9cQ3tZXYDS0s++qvE1vRHQAA5DMCPIDsKqh4YWaJ+rCpP51G+nMmM/Bde8816vH7t1/p9pgdKND9/QF1Hq+SjYbz4QPWdq371xtWPrvw+ogb3UscC8sqnv1mza+XuXJXGQAAyJi8bKEHMKm4Z96554sMNNKbH//WrQNvNYnI6LmKP3+yteTOx4qudetz5nkCn3cP/HH3UL86/C7FtyY3nR5gHY5Vty1dlea89wAAII8R4AGoOgaO2wZMvvfnsMfFX0t+Tvhr62eUbVdD+NBbddOCS7snJjQjvZnwkN/f1H+8yXTLsmNMaA8AAACLsngL/fIdR48eZX05IP+F7mZPr5He/PjdJWWV8bcpXND9ZZaUBwAAgGVZPMADsIywEN67e+DzJPe+/kBJWfwt3MV3tn95dXfJgq2FJRFJvrCksnjBsTmrlS9VMPk8AAAALMymKEqua8CU4/P5nE5nrqtAQnw+n4jwflkLHzFrsdlsIsKPY2vhU2Yt/CyzHD5igBlG4AEAAAAAsAAmsQMAIJf6+vpyXQIAALAGRuABAAAAALAAAjwAy/vzP9tyXQIAAACQdQR4AJb35W8rZHgAAABMegR4AJOBmuGJ8QAAAJjEmMQOwCTx5W8rIvLnf7apDyaU3zPk/Znfe2bU36F/qbLQsbjYtaHYXZP2/2c9/pMVfr+IY49zRb1l/6/dcrm1dkjy51no9biOuZbW5LoYAACAhOTBL1EAkDnqUPwEZnjPUNf3L3s7Yr7eMerv8Hua/J7KYvcL17ndE1UPAAAAJi0CPIDJJnhL/ATE+KGuisve+Jt0DHkqfNLtJMMDAAAgPQR4AJPQBLXTe+uC6b3QtcfhvqfYEUzpnlF/95Bnt9/bISKjnu/7Xe0ORxZrgXWVlpaKiKJM+K0fAADAapjEDsCkle3Z6Ye8TeqDQne3c2l9WHoXEXeho8axtN3prhQRkQ6/pyV7lQAAAGAqYAQewGQW204fHunTG5/3jPrVB1sd5u3xhe5dxZ7aIRHxvzcq6U9oBwAAgKmLXyYBTHLh7fRRA/ITMt1dzXXV5qfwt/g9u4e8HaPqXx2Vxe4XrnPFv1veM9T1fb++S6Fja7H7MYfZLn7PkCe0sUhloWvXde6aQrNm/th6XLscBhPpR0yML/4Wf9fuIX0G/nFK0k90ObRLpqoy3378VzVk1FPl83SI5M+E+QAAABpa6AFMCWbt9Gn02LuLXWp7fJPf40lh/1FPlfdkbVi6FvF3DHVVeLtaRs328e/1tVZcDttl1N/k76rwGRUw6q3znYzYWKRj1FvrO1l12Wu0vWE9nlpfa1WcifqGuqp8J2uHQuvn6SV1md8y4N8buUsmq0rlVY3cnfQOAADyFgEewJQQJ6innOEL3buKRURk1FPhPVnn93oSiYgab50WFA2+VXvZ+IpA8+WT2w1PMeqJmQzfW+frajKppyN28vxQcDXevsrvN/qOf7vfYAk9EZFRb61J7Dd7FpmoKpVX1eh0pHcAAJCXCPAAkLKa61bs0WKeOuzcavO2VvlO1vk9LaOGiVfTcrlLnwDPtee6FYqrWnFVK86lW9WjjXp+NhS7k79jNHr7PcGQOeQNH/H+ffD44tga3N614lix3qY+1FUXOoV/72U994Yf37XimD5zfoe/a6/Z5YnESop4FuFVOcOr8oSdJemqUnpVdaR3AACQ/wjwAJAGR71zxTGH1kuv6hj1N/k9tb6TNm+rzde1dyg2yXtf0pKk65hzaX0wvha6DlynzVrfNGQ4fB29fb0zdAXhvWCUVT55OnT8FQeC24uj5roV3Xr6DXX+j3qbR42OL44axwrlOpd6/O3+NEqK2sUVVlVheFVhZ0m6qpRfVfV2A9I7AADIewR4AEiPo8axtN1VrTiXHnO4tkbNxDbq3X75ZFVU8/ao/4yIiFQ63DVRByt0t6vjxlpAjWCwvTjuKY6Z+00ZPBXcPiaLuh36IPmov1tERDxDWhv81uuWxhxfpNgd3D62BT3RksIYnsXtcG9VH+nj9klXleqrqt1uIJKz9N7X19fX1zfhpwWA5Aw+URD8k+tagKmLAA9gSogz23ymJqIvdNU4lh5wrtDawh3urXoU7BiKvEd9VJu/bbHpvOuGHBvjBuMgjwzF3T4YsLUR8m6t29+1odj4vNr2euBPoaTwXRYZJ+Tg2VOtKsVX1VvrDd1ucCtj7wBgKCq0k+GBXOF3FQBTheFE9FlaRq7QUeNw1zjcB0a9dZe7mkbVe86rDxSLhBaQN4uy6epWBhPb0H92NPzHgLfW2xp/+0wsZW8akisKHSIGtxskWFUmXlVv7WWvySg9AExhhnF98ImC6T8JTHwxwBTHCDyAKSQqrqeT3oe6bN5Wm7fVZHp2XdgN2GfiTmuXQRW26YltqGZdszvVc2siq3LsCd63HzG3HwAg7mA74/DAxGMEHsDUkrGGeUelSIdIx6hfJG7PdqFjceSWbm2oOWoAPFcctxaKjIqI65jL6G7ziaL3zKtD9ElXleqrqt/3fp272efpEGm63LUhp68DAACAKUbgASAVha6N2pitx3R9NZU+uVoswzH5lsutNm+rzdtltAZbQtyi3jXubzaYAF9E/K8MhUdltXddwmZxzyqzs+hfL3RUSFpVJfmq6i39he4XtJnwTVewBwAAyDECPACkJDQV3HZfV4tphg8tZr61WL+5utilzrje4ffE5MnoHJsK2/Rl2vENFm/3+Lu2j0acwl0Ys7Bc1FPwpXtNIZzhWVoue9SZ5CqLXe7Uqkr7VQ3Nz08jPQAAyE8EeABITWjlM/HW+lqrLntawsd+R/0t/q4q78nt+mLmYbOpBx97a8MWiveMBtczC+XYVNi+8og+o/t238m60Di8v+XyyQr9pv2tDrd2itCSbJ6KyIXrPaPeOp/2FIxWjEtJ1FlGvXsvn6zVmwJC09onXVX6r6qjPrhi/OXMXK0AAMuLM1Mdk9gBEy/3d19CFVgf+t2+4AhjP4AVuA443Wd82gB7x5CndshoqFhExLHHGXFbdc11S7eqq5eNerdf9m6P2jzUzp2ibwaPL/6myyebYrcoXnog9D8dR71+B7hxPSIirl3plRQ8ztZib9OQ8VkqHUvDlmFPuqoMvKqF7hcc3gq/f0JnpC8tLRURRcnKgggAkL7pPwnEzldHegdyghH4vBCe3mP/CiBvFbrbnUu3xr8UWujSpkmL4Drg1AZ7Y7c/5nSnPvwednyzwiqLl3ZHRdNCd7tZPVpJGZvXbcN1+pTvUVU5VrRHBeykq8rAqxpqrKCRHgCCouI66R3IFUbgc88wrgfWFxuOwyu/XTl2+JTpscqXyU3fs2+stZUl8Htqb+tYc4Py4ZvSo6+Mre3+kK3MdCe9gGW2fSfs5puJiPQ+G3jwMRGbbDpT8N1QPcpvV84+fGqc/+uXLxNZbPu7R+zLE/mF26P89umxE2ek502RsOeycqf9rmqz55L2E2kNrF8vYpPVLxXsqM5ObTLewU1f5JjNUn+vZ4vIXS/I//k3GShjkip0HXBWPzbqfcXvaR71d4TuOXdUFrs2Frvqi01GfQvd7S5Xi9+ze8ir7+XY6nA/5kijeT7y+Aecrg2Rx68sdOy6zl1TaFSSQT1SWehY7Fj6WLEjo2+ro9654tbLXbuH/B1qVcWuXQ638QrzyVaVgVfVdeA6V9NlrzAjPQCEI7QD+YAAn2NxBtvNMnw8Paek59TY8cdl9Uv2HdU2s816WwM/W69nubCtgruXb7Y/tj9OtMu6nlMip5SfHgqUb7bv2W/6RMQz1rhZOR68ohH1XDaMHZZxXoosykRtxzcEKocKlqdRRUbe6ze+H+j8m7TKmPzcha7661z1Se/nqHEsrRmvrdvtWKGYbxP3uwkdP4XtUyip5rrqsBZxR811KxIOxll5FpH1RCpeqkxI7zwAAEByaKGfpI5vGGtsNf5W57bAg+tDI7GGeg6NPbgy0JmNypLUc2hs+7PGv2X3PhtY/1/CErKJ4xtMj5A9Gaztp9tSLz6D73U6ZQAAAADIBAK8RS2z7RsqOBL9x77vjH31Mm2T4w1jvTH79T4b+OnB0Ejs6ift+86E7f6SbfUyETWpnZKfZjXDGz+FyEpERKTn8TGDMlq1nm1V+Wbbj8/YQ0c4E32E35rNLZYNma3tkOm1mPgy/F6nWgYAAACADCHATyq2Mrdtxwn7JjUcnlLeiEqGYcGyfLN931DBjofC75a3lVXbd5wo2HdEyoO5Ljfjrmol+hMR6YiOjkrjej2aLrP9+EzBnv325e6wgWa3/lye1DLq4c0GlzOyI/O1Hd+Q/JWULLzXqZQB5IZXXSK+1eZtzcUNNAAAANlBgM+xOHe5p7yYnO2u7+kjqxGU3zboie5J+x7z257Lqgv2HNGPcGhix64jhJ7Ih+9FPJ/eZ8eOq4+W2fadiDfRXdlD9k1fFxGjyxnZkcnaltk2bdYeJnklJaPv9VcHv/t3qZUB5ERUaCfDAwCASYMAn3uGQT0LS8F7lBNvag//7qHxfp+tLvjxFu3h4afzLbMpzfrY8qZD40wgL2L77k4toH7kmYAnkuHa7tpvX62n6yQ62DP9Xt/5s5TKAHLAMK7neYbv6+vr6+vLdRUAAMACCPB5ISqup5nelTd+I2ITWWa7K2z4t/eY0iMiIuVP2hOZTnz5IzatufqMMlHN51FCYfimW8N++24NDXHflci6UNX2ff9pPzJUMBFz0We+NtsOfYQ88Q72LLzXqZQBTLg4QT3PMzyAKcHnCZx8YKipavCJAv1P1VDTA6MnW8Yyc4KW4ScKB58oGGzam6EDekabCgefKBh84gFWkAPyBAE+X4RP4Zb6UXo9SqO+hHjUCPDH72pheGVtYr/Gum0rJ7b5PMSjdD4b2H7N2HG90sqwtdB739MelH8vwYXubGXuCfrNPSu1hY2QJ9jBnpX3OvkyAACAxhP4XdXg/tuG255XLr4R9vU3lIvPj7Td+8UTVcMnc3bTIgALYR14izqlPFhsfil0mWw6VPDdiBFg5eMzyZ7DdsNikfEWQktd/KcgYdOnvxSxAnkwnUYMy+eHLNW2fL999cGx4zaRQ2ON6wt2VMffPFvvdZJlAAAAVeB3C4bPxL/6/Uag7bYh+VPxikQ6+ABMXYzAT0qn5KNj0T8lPtJvir4h+R8MH+XukvDql+xmQfHGPP4Jl+nakutgz9p7TSM9AABJO/dAML3bFj8zbdufpv8koP/50zXbXi5afJf6XaXt+6O+3NUJwAoI8JPU8cfH1lu6z3mZrH7Svs/g5vDxhpc9Y9uvCawvNvqzMtsryWWztjzpYM+TMgBjrmrTf5VxvgUAWRV495fqA9uaPxV/p77AGX553W131hR+p/2aNWqGf2PkRMvEVwjAQgjwFrXMtm8o/LZ57c++M/YfP6mv7B05YfiNX89RqWZinsK+l/TKl8mmnfYdDxneRm67YbH2KId9ASayW9vyhGekz+p7nXgZQC4YBnXSO4Dc8SjaKhP3F5m3x9tX7CpQ78Lrey9D888BmJwI8JNLmdu2/KHQyt7HG4LjuqFs+XGi2TI0njwxzepl1QV7/tNWroicksMbxrY/a/wb9w0LjReHzwdZri3BDvZsv9c00iPPRcV10jsAK6iZ9pPR6T8JTN9ab/Dbua9l9HdVQ+oM808UDDZVDScycb2vZTg0433V0O9axgz687WJ64fPiYhn9Hfa9kNNDwTGbeZPrSoA6SHAT0rV9tXqg1PKx/rXgtnyRMzt8caCa4kbrogWdmQzwRndkuC2B68+9DxuPMBbdqv2oOddkyN8EdWYYN+0zPyMGX0iGa4tVmId7Bl+r1MtA8gdV7US/JPrWsZXWlpaWlqa6yoAZInbvkidjPf5kZTmmR87WTW4/96RM28oov8P7eIbAXXi+nPmu/n2Du3/diA04/0bypl7v9hfNXzOrAbPaNOCkTPa9spFEWcWqgKQNgL8JBXbRF1WaysXEZGex8cSGTXtfFrpUVPr4vBW9sRHd0ODuslNpVZdsO9ncQd4g5cnDo39NvVO9ew8kczUFk8iHewZeq/TLQMAAIS1xytttw02PTB6zpP4MPXYyaov2t4w+eYbgd9UmUx61zy8/5FQtI7Y5TbjgP3uUyMXw7ZfvL4g81UByAAC/CQVnIc8JLjWdyKjpq2Bnx7UHm56JGL0OdHR3bBB3RsSKDhc2UP2TfFKtVXqw7+HN6c+L112nkhmaot/ivAOduOfnhl6r9MtAwAAiEjNtG1P29RuvovPj/zmti/UnvamB0ZPGra163x7h9u0K/G2xc9M26bPXb/t5aK56k/sN0b+370GlwMuvqGIInPvD+5yzbaXC7RdJPBvBrsEzjwvclfR9/QZ8r9Tk/mqAGQCAX4y6n127Lj6aLM9bAV123cP2YLz223fppjFy97WwPb1etP4ZnvkevIRo7vmg8zKbzdrg7rl30t0UDdMRKmxA7yh4d9TyoMrA51xx7p7W8dOxF7OyNoTyUht4wjrYD/8uGF7f2be67TLAAAAIiLO+uJt/xxcLk5ERN5QLj4/0nbvF/sLBp8oGPrd3th7zsfONWuj6ItfLv5OfUGwp91ZU7h1dNpi9YrAw6OGI+qLX56+9bngLnZnzbSt57SAbbJLwffaCxeM/5tAWlUBSBsBfpLxKJ3bAg8+pqWp1esjQ5Xb/pjend5zaOzB4kDjs0pvKGEqva1jjSsDD66XHn2/H++PiWVu+98FY9viwPZtSq8nbIzXo/S2BravHDt8SvvC3z2UUrALK9WokT40/Cun5KeLA9u3jXV6wmOq0utRfrstsP2awIMbQk9nQp5IJmobT+gygZmMvNfplwEAAERExFlT+J326T8JXPO9l4sW32+bG/FTVznz8PD+quGIm+Q9Y2fVX4Dun2Y0Hl6wUhvVH/PFjhYY7uIu/N9+oD4KvBu7WN39BQsSeRrpVAUgAwpzXQBSc0p5sDhg+l31R8Iy28bq6O+UPVSwT0IJ//jjY8cfN9tdfnyiYHnMN0WNbQfHjttE1HB4yLSQ1S8ZHyERZQ/ZVz+mtRL8dJtyJCpeVhfsOxL4mZ4/ew4pPz1kFCX1nco32x7bb48aQs/WE8lEbeOx7Tgix9fHG/fOyHudfhkAACCMfUGNfUFNoTwnImO+lrFzR0bbfqmIIvJGoO22YWdgmhaku8cuioj57ejOewrnPjJyUZS+bpHIkfO5C41/MC9YXyC/DIgife+NSY09kV2ipVEVgEwgwE9Wy2z7ThhnwrKHCvbdOtbcoBw/ZfRtEREp32x/bH+cjnHbjv+0y+axOEcQkU1nCpJryY49SzAcHhprXF+wI/J6RFl1wZ7/VH779Njhg3ED5DLZtNP+3WrDLbL1RDJR23iqC368JfBT84sOkpn3OgNlAAAAI3ZnjX1FTeGK58bOPTD8m18qogR+80DgJ89FZOMz9w6eMTuAiIhBGi+91aTJtsI+VwIX06w61aoAZAIfq0lmmZRvtv34jP2ISXpXlVXbd5wo2PeSbfVmKQ8bGy5fJquftO8bKtgzbqJz23acKNh3xr5ps5RHLoRWvkw2vWTfN5RmeheRiLusw9a0jyjju/sLjvyn/cdPSvkykdjncqbgyImCeAk5e08k/drGk0gHewbe60yUAQDAlBT4nbpM+jgTs9sXPDdtjdoL946ibul7Lx/ngcvPqoCpxKYo/OaNiebz+ZzOuKuLIm/4fD4R4f2yFj5i1sKnzIr4lFlLDj9lwRXXCr4X7I03ce6Bwd88H7Zly/AT3w6IIotfjjcnfIRxd4ndQP/K3Geu2VofM7LnGW1aMHJREbl/mtYXkEJVqeAjBphhBB4AAADICvuCjeqkboaLt4Ub870T+YUK+1wRETlzxHzaIxNmu5w7EhBFRGylFckeMgNVAcgEAjwAAACQHc57CtXEe/HhL37XYprhQ4urB2eDd9tK1QfPj5w0mtHdt3foicLBJwoGfxc7pbzhLi3D//ZLERG5K5Hl4kykUxWADCDAAwAAAFkSWrxNztz7xRNVwydbxsLuhx/ztYz+rmpw/8P64uqh2d2DS7IpbbdFLhTvGTv3wND+RxRRRO4qWmnQyh61y9i5vcNN3w5cVERE5m60p9Gcnk5VANLHLPQAAABA1ix47po176h3wou8EWi7N9BmsuXcZ64Jv7HcWT9tTbO6o3Lm4eEzDxvssnhXYWwaX3x/wZlfBox3uavof4+91z0ZKVcFIBMYgQcAAACyyL6i/Zrv3W+Lt7Ks2BYbTCNnX9F+zZq7zHd5+RrjmeTWT9v2tNHp7ira1p5+tE61KgAZQIAHAAAAssu+4Lnin5y75nvPFMy9KyJaz72rYM0z07YFir9jPDBuX9E+fdvLRYvD97rLNvf+adv+VPwd84XWnfXF2/65YK4es+feVbDm5Wt+koH0nlZVANLGMnLIAZYGsRAWuLIiPmLWwqfMiviUWQufMsvhIwaY4R54AAByqbS0VES4ng4AAMZFhwsAAAAAABZAgAcAAAAAwAII8AAAAAAAWAABHgAAAAAACyDAAwAAAABgAQR4AAAAAAAsgAAPAAAAAIAFsA48AAC51NfXl+sSAACANTACDwAAAACABRDgAQAAAACwAAI8AAAAAAAWYFMUJdc15IzP58t1CQAAAAAQzel05roE5KMpHeCRKz6fj/8lWYV6nYv3y1r4iFkLnzIr4lNmLXzKLIePGGCGFnoAAAAAACyAAA8AAAAAgAWwDjwAALlUWloqIinf0Xbh1RuDj+fd/VFmagIAAHmJEXgAAKwqPL3H/hUAAEwyBHgAACzJMK6T4QEAmMQI8AAAWE+coE6GBwBgsiLAAwAAAABgAQR4AAAAAAAsgAAPAAAAAIAFEOABALCeOCvGsZgcAACTFQEeAIBc6uvr6+vrS2FHw6BOegcAYBIrzHUBAIDkvN+6OPj4luozOawEOTfv7o/C55wnvQMAMLkR4AHASsLTu/pXMvwUR2gHAGDqIMADgGVEpffgF8nwAIBkjWybFnxctH84h5UASBz3wAOANRim93G/BQBArPD0HvtXAHmLAA8AAABMIYZxnQwPWAIBHgAAAJgq4gR1MjyQ/wjwAAAAAABYAAEeAKwhzkx1TGJnaaWlpaWlpbmuAgAAWACz0AOAZdxSfSZ2vjrSu1X5ewYv/uKK9131bxdevVHk9iLHwhmu6unz1xYZ7TFy/h6v551Ej+/Y6aqqCx5nnH0dtxc51s2a/9fTHeUpntdxe5EsnDH/hyWuOEe4fVbVKyWOhMpP58kCADBZMQIPAFYSFddJ79bUM3j6ngvtq3ye5hF/eEZ9Z8TffMWzxfvqPZ+d75nQivzvjHgbfO2rvKdfG0n5CP7mK6dXXWh/dDCztQHIqDgrxrGYHJD/GIEHAIshtFvd4OlVPm/8Td656lk1Iq+75huMZmfViHeLVw7OW7I29UP4m33tFYyHA/msaP9w7Hx1pHfAEgjwAABMIO+jwfRe5No5a/5fi9wiIvPu/kikZ8R/fvB84xXvOyIy4vlR/1zDhvMkGtET3HfE3zN6/kc+7zsiIt7G/vlrkz3viP+1YOXib+j31s1xpVZhEicFkLKoDE96B6yCFnoAACbO4MVm9UGR+3XXkrrIe87LixxrS5a84nLfLiIi71w5/9rEVFXkKJ8edt6rF5Nu4I+sXK5enKDKAaSsaP9w8E+uawGQKAI8AAATpmfErz7YOMu8Pb5o/o4Z6iP/+RTvSE9J0dx1afa9h44wsZUDADBF0EIPAEC+WTvn7o/m5LoIAACQbxiBBwBgwpRPd6lN5s1X9Hnm+/r6+vr6clhT0MjFoyMiIrfPmJvi5HmD5xu0gXfHfCaxAwAg4wjwAABMnGB7/Ihn1YX2R/u9PWM5rkhERPw9g6e1ddeL3D9PftK4nhHvgc/abwzOzzdjbhrz2AMAABO00APII8OejR97zpp+27FomqN6tvsbMx03J71v9KEevmHFluD0uwnt61g0TSpmuu+f7Yp7dtfPb1m6Ot5x/Ac/PvnMsMg098s3uA0OFbVZVKnxTh2mP7XijS2a5qgocn1rtnt1nDKQsLVzqnaOtDeMiIi/+cppdU67hV7H7TNc1dPnri0aPzy/c6X9xivjbLPRefdT05Pe9/YZ7p/PMb05P5HzioiI62CGpqBP8KRmTxYAgMmGEXgA1uE/O+x95uLJez/uOp6DCXP9Z4f9Ry513fv+yZ0DcTbz/ujiOEt8J2TY26o9R3/rgD/twyVYvLGzw/4jA54ffdy68aLng7RLgYijzlV1cJbWS696d8TffMWzxdt+44VXb/SePjCY/pueindG/P+MUS91AAAgAElEQVSS5uRzRa6DrnSWkQcAAOYI8ACsZ9j7o4+7jufs9P4jF08ejHMFYaArhZAc5YMBb3BI/OyA94N0jxc0XvFxnR3w3PsxGT4jHGtLlrwy7+6PXEsOFs1eZ48cPh7xNvja7/nsfNJruaVvxNvgffXRwVR2vb3ItdNZ9ZFryVrufgcMeD1jrQ+M7l4xsm2a/mfF6MEHAl0ekx08gd1FI9umjWx7IC9utAGQH2ihB5CHFs1e0Tw7ppF42P/BiOfxi2qy9e675F8du43ZvumcVz/78QHPvkvq2f3PXPJumWvaJHzkYte3xmmkj8/7/CW/iCya5jg77Jdhz/MD7oaZ4+wTKt7n8zmdzuSLN3n6/g+G/c//2XNk2C8iMuy596LjjPlzR3KKXGsLC5cWyv/ldDpH/K8NXmy96mkeERF556pnlcz8yKgX/fZZVa8kf5t63H39PSP+f+k/33DVLyLNvtPV8wxG0WP29b/22ektV/0icvsM946S+dmI7uk8WSA/eFsDx3aPnXoz5htvKqfeVE4dHCvbUvCD5+z8fxVAAhiBB2AZ0xw3z1zafIN7kYhkeFw6obOvnh06uwx4j8fbOr1G+gHvERERqZjtXi8iIkf86bXlJ1d8FMfN01wNN6x4OZjtM9FiAANFjrUl859y3f2Ra8lGNQlfPZ3aYHjyHOVFrro5VQe19ee9jf2J9PA71s6pen2WQ0TeuerZ4m0/wNrvQDTvs6P/+G2j9B6m92DgH1cEuiaqJABWRoAHYDHTXNU5nEotdHb/+0aN6Iv0yJ1Oyj2uxXXXt2a6vqUOvCcXuU2MV3x8N89e8XO9C+DIJRrpUzJ4+sYLr9544dV74sfjItdTc9zqHfLvjkzozfBrZ2hjgO8kfN7ykmDs9zd4T7+WlboAi/I+O/qPjyhiU/9mW/ZUwT+cLdo/rP35h7MF67fYRBERkTfHDtAqD2B8BHgAyChXg95efuRiajfqe/9VTf4zXatFVjvUo3n3XcrNrGbhVs9dql2eGPb+IQfzCFpfoUON5RHxuLS0tLS0NGrLopkLY7ecAHqFSVk7p2qn1jzv3fJZJiZxBCYFT+CXenov21LwD8OFWx6yu9yh77vc9urnCve/ay9TM/zBwMHWnBQKwEII8AAsRp+efdFMoxXRsm3A84wWXB23mDUCzFyqj1Sn1Eiv98+vV6P7TJeamTNwy0AixY9D7wgQ/3mapVNQNHed1ht/fpxu85GBdyeioBij/ndS2c1Rp7cMTGDbP5Dnup4a61XH3rcU7Ipzi7u7YNc/29Vx+FO7A1wCAxAXAR6Adfg/GOjSViyf5n4y1ZnqUvPBsPfgxZOLg4F8pmu1+cahkeqkG+n9By8F++cl4kEag95JFR/fzdO0l717OPcdARbk+OsZ6gvob/Cefs00w/sPfOZRg/TGGRM5r5X/wBXtH0nS5y2a//NZ2r+NZh+N9IB4Ai//Sn1kr3tuvF+4q+3rl4uIrWyxJBbgFW9r4OCK0W1FwTntR3evCHR5lIitWgPqBrufVQyP4n1WPQK33wMWwiz0APLQ2UsnF18y/e6ime4n57pvTmlf1fq51YaTuieyr4iIuH4+zjTsroa5riMXvZLsjPTB5d/DMvZqh0sGvONOfR9RfH+82sYrPp6bpzlE/CJydtgvwtzgSSsvmb/xyulmERHvFq/39hnuHeHfHvG/Nni+8YpXHwZ3VU+POUR29Ix4f/HZ6eaR1M9bXrJk59X2hhER8W75bK7h/PnA1OGRXvXBFtvS8be2VZ8sqk70yIGD/02fFc8W/KrS+6ZyYNFY2ZaCXcHrBdW2ZSKnRHqbx7wPFcR8JJWuZkVsCVYIIE8Q4AFYztkR/x+GZUuuprKb5vr5lxMI5DOX/nxm648GRG2kT3DdNX35d8fDs8O2n+l+eJr3mWF1KrvUB89FEi4eWeR6yjXwrlcbYH/nqmeL+uULr94YvaVjp8tgLTcReedK+41XEjjVjCWxKTqRfW+fNd/wvONx1M1yNfi8IiJXTz86w/VUzFWAcc++0Xl31F7pPFkgd7peGlPT9bINme13HTu4cOyUzfTbvQcDBzfYt2gXA+x3/vfAqYMibypdHql2R27qGXurU8SW8QoBZBUfWADWM+x95uPWiV/JbNE018NzV5y5YenqxK4dJN9I7//DgF9EZJrrGxGncHxjpjrWrc9vl7xki0cWFc1/JbhQnOk2rp2uqrosLKs+rrTWXZ++RJ+RnkZ6QEREbF9xj79R4rzPjp1SH33dXne2MHxC+2Vf17Y59VJoNvulj6oz5ClvHYvuotdv0bffmejQP4B8wAg8gDy0aPaKZoNb3P0fDPv/cMnzzIBfzFvTTfZN7bz+4xe7fjTgF5FFM90PznYnmX6TbKQPTjI37Ln3fY/hJkcuee6faXz7QKh4n8/ndDrTLR7ZVOR6yuX64Yj3X/rPHxW5EPqG4/YZrnUz5tZNn+jbE24vciycMf+H013l6V01WDtnycar2j0Cjf3z16Z8LQCwNMV7JiuH1ZrexV53siC8793ltm/5f5RPFo712kTOKF4RrSHFbf/a8rHeN2O76Mf++Cuhfx6wIAI8AOtw3DzNsWWu65aLWmv6vkv+1dmdys6xeu6Kly+dvPeS/+yA50cD3odvWJFc634yjfT68u9xDXv/MOxOrIa0izfygT533aJpBLN0lRe56ua46tS7WOfd/dG4OxTNf2Xe/BRPNnH7up6a53oq/bOnUzAwWcW9Vd5t+4roN96H7bJ0o+1IpxLdRd+qqCP59M8DVsNnFoDl6Eujq/OoZd3Ns1foy8L5n/k46aXdE26kT7A93t86kMSzTrP4WMEAX0GAz5S+vr6+vr5cVwEgk2yuxeoD5RPjfqpMUbwepas10PpAYHdRwPDeeFetrUwkqotev0Wf/nnAchiBB2A9RY5FImcn8ISr5654+OOTzwxLUjPS6aIa6U1uh9SXfze9BWDYoy6hd/aS5/jsJCaiS6/4KMGrDMFV7gAAsVyLbKIoYpNP3lOk2nzSuVQo3taxY7uVU52KhB/Y7CTugnv/+9iBg+Fd9PTPA9bFCDwA6xnxT2R6FxERx5YvuxepD5Ne2l1tpFcfeX900bhPXu+fd1TPNBnZnuaq1hrgk53KLr3iwxy/2KVeZUhnJXkAmAJct2p5uves8Rrs0TyB3UWjux8ItLbG337s4IrRf1w3dupNNb3byr5uW7bFvv5owT8MFywz2XXpBrso2lz0IvTPA5bGxxaA1fgPXtIy8HrHBK4aNc39pD4wfuRiOo30+kx14YY9+9RcHT3/fDjHFn1tuSOJ3C0fLr3iVR8MdP1ID/8T+soDgAVV25apDw6OtSbQRe89pvSK0ntw7BPTkXQRka4HAqfeFBHbsqPqFPSFu04WbnmuoLraHu9/y1oxWhc9/fOAlRHgAVjIB8PenVo3uEx8F/fNs5c+rI+Bmw2km3M1mPeu68u/y6KZrpvjHGOmS78K4D2e5OlTL37Y/8GAZ+fHJ+8N7jVzaQP98wAQn/3O/64+UI48NRZ/U/EEfvmIMn6o9gRe/pWISNlTBVti2/I9yifjFdPbPOZV++eF/nnAorgHHkAeOnvp5OJL42yzaLZ7dar7iojMXJr83eCOLbNdz6g5dqBr50B1cjk2NCN9FH359zj98xrXt2bKkRRn4B+/+IReumnul9O6ix4Apoilj9rLfjXWaxM5GNgt8oPnTAbJPYHd6vJvImVP2eOFak/sJPNBSut/0w5iXMwGu/xqTN5UulrlExER2/pHGccDrIhPLgArSmex97SE7mZPr5E+3LC3Ve0piNc/rx8hOAP/gPeDJM+eZvEismjm0pdvMF6FHgAQxV3wg6dtooiI9B4M/OO00YPPjnnD2um9nrHWB0a36eldvm7/wUNxp7tzS5mIiPQ+GjgYulVe8bYGDq4YPfJm3GKq7euXi4jy1m6lV0S+bltqMqUqgPzGCDwAC1k0zVEx033/TNfNaa9nnrLVc5euf1+dyy2FYfDQjPRBifbPq2a61ov3iCS1IHxISsU7Fk2TnL/sAGBBrocK686OHviV2h6vnHo0cOrRQPRGWma3150sGKe/yW3/2vKx3jdFRDm1bvSU2WZvilck5lDagvC9bypik7KNce+ZB5C/bIqS2NSYQOb4fD6n05nrKpAQn88nIrxf1sJHzFpsNpuI8OPYWviUWUuOf5Z5WwO//Ha8/vayLfYfPBeT3oOt9VsK9j9nj/5iNNuyp+xfaQ4ceVNEbOvPFlbHDrCH9jXZII/wEQPMMAIPAAAAZI2rumDXiF1dvP2TTiUUv79uK1tsu/fRgiS62d0Fu961tT419tav9ON83bZso7221u5yi9yqHPn2mNiUTzwisccMDuDTPw9YGAEeAAAAyC6bq7pgS1LLtrkLdo0UGH3dXv2cvfo5o12qC/Yb7qJqHTvSKfTPAxbHJHYAAADAZKcv/277Wm3cqfIA5DUCPAAAADCZKV3Pjh7Qln+35/fd7wDio4UeAAAAmIy6Hhg5cFD/izp9Hcu/A9bGRxgAAACYjFyLtIXoVWVPFTD8DlgcI/AAAADAZOS61VYmSq+IiG3Z0YIt1dz9DlgdAR4AgFzq6+vLdQkAJqtqk6nsAVgVLfQAAAAAAFgAAR4AAAAAAAsgwAMAAAAAYAEEeAAAAAAALIAADwAAAACABRDgAQAAAACwAAI8AAAAAAAWwDrwAADkUmlpqYgoipLrQgAAQL5jBB4AAAAAAAsgwAMAAAAAYAEEeAAAAAAALIAADwAAAACABRDgAQAAAACwAAI8AAAAAAAWYMll5Ho7X2z+pxNtPT0iIlJevmbl32+8b3lZjqsCAAAAACB7rBfgOxvrG9p6wr7Q09PW09B2YtP+vfeR4QEAVtPX15frEgAAgDVYrYW+s7GhrUekfM3O/UdV+3duKheRnsPbGjtzXR0AAAAAAFlirQDf++I/tYnImp17dwQ75suW37d35xoRkbYOEjwAAAAAYJKyVoD/+EKPiKypXB719eWVa0REPrjQO/E1AQAAAAAwAax1D/zyHUeP7sh1EQAAAAAATDxrBXgznR1tIlK+8q+MZ7Gz2WyGX2feoBzy+Xy5LgFJ4P2yHN4yy+EtsxzeMsvhLbMW3i+n05nrEpCPrNVCb0y/M/7vmYUeAAAAADBZWX8EvrNx2+EekfJNG6PvjA9SFGUiK8K4fD4f1xStQr3+zftlLXzErIVPmRXxKbMWPmWWw0cMMGPxAN/ZWN/QJlK+ZieLwAMALKm0tFS41gwAABKQlwG+s3FdQ1vU19bsPLojcoi998V6bex9P+kdAAAAADDJ5WWAT0BnY31DG+kdAAAAADBV5GWAH2e1uN7Oxm164/wO0xvfAQAAAACYRPIywMelp3eG3gEAAAAAU4jFlpHrfbGe9A4AAAAAmIKsNQLf2Xy4R0Sk5/C2dYcNvh870x0AAAAAAJOCpUbgOzui56YHAAAAAGBqsNQI/DiT2wEAYD19fX25LgEAAFiDpUbgAQAAAACYqgjwAAAAAABYAAEeAAAAAAALIMADAAAAAGABBHgAAAAAACyAAA8AAAAAgAUQ4AEAAAAAsABLrQMPAMCkU1paKiKKouS6EAAAkO8YgQcAAAAAwAII8AAAAAAAWAABHgAAAAAACyDAAwAAAABgAQR4AAAAAAAsgAAPAAAAAIAFEOABAAAAALAA1oEHACCX+vr6cl0CAACwBkbgAQAAAACwAAI8AAAAAAAWQIAHAAAAAMACCPAAAAAAAFgAAR4AAAAAAAsgwAMAAAAAYAEEeAAAAAAALIB14AEAyKXS0lIRURQl14UAAIB8xwg8AAAAAAAWQIAHAAAAAMACCPAAAAAAAFgAAR4AAAAAAAsgwAMAAAAAYAEEeAAAAAAALIAADwAAAACABbAOPAAAudTX15frEgAAgDUwAg8AAAAAgAUQ4AEAAAAAsAACPAAAAAAAFkCABwAAAADAAgjwAAAAAABYAAEeAAAAAAALIMADAAAAAGABrAMPAEAulZaWioiiKLkuBAAA5DtG4AEAAAAAsAACPAAAAAAAFkCABwAAAADAAgjwAAAAAABYAAEeAAAAAAALIMADAAAAAGABBHgAAAAAACyAdeABAMilvr6+XJcAAACsgRF4AAAAAAAsgAAPAAAAAIAFEOABAAAAALAAAjwAAAAAABZAgAcAAAAAwAII8AAAAAAAWADLyAEAgDxy4dV5wcfz7r6Qw0oAAMg3jMADAJBLpaWlpaWlua4iX4Sn99i/AgAwxRHgAQBAXjCM62R4AACCCPAAACD34gR1MjwAACoCPAAAAAAAFkCABwAAAADAAgjwAAAAAABYAAEeAADkXpwV41hMDgAAFQEeAADkBcOgTnoHACCIAA8AQC719fX19fXluop8ERXXSe8AAIQrzHUBAAAAIYR2AADMEOABAMh7/vcHL/7iivfciP9t/Ut3FLkWzJj7wxLXLYZ7jJy/x+t5W+SOWVWvlDhSO+kBb/vuERFx7HJV1RUZbTJ4ep7PKyIirkPzlqyNe7j3+9tXXfGLiMxYcmGOK6WSAACY2mihBwAgj/lf6z99z4X2VT5Pc1h6F5G3R7zNV06vutD+yKA/K2ceuXh0RKvhqNkpps/fpQV77+bPvHGPdv5/qOldHLtKSO8AAKSEAA8AQL7yH/C2b77ifTvuNs2+9nvih+eUvD8YOu/bVy++b7yVo26O+w714dXzB0ZMj/Zav0c92h2zlhgP5gMAgHER4AEAyEvBDnYRESly7XJWvT7v7gvan6rXne6NehJ+++rpRwYze3bvL674ReSOIoeIyIjnF2bHL5r/v2apLfr+3Z+dN875g6c3X1U3dv+vFPv5AQAAAR4AgLz0fv9pPb07NjqrLriW1E13hN3u7rhl+vynXXe/roVnafadfi2Dpx+82CwiIgtmzd+oHv+q6SD/LSVLtEb6Ec//6I9ttvc+ot0n79g1Z77xHfsAACARBHgAAPKPNgAuIhudVU9PNx21vqWk6tAMbZdGg/Ccote0uO6qme6qUY9/9aL5BQJH3Szttva3r5yP2uz9/vPqtQCa5wEASBcBHgCAXCotLS0tLY38WjD0yowlT08f5wBrS9x3iEiRY4FkKsB7W9SO9xlz14qsnaGG87gXCKYvCV5HiJjNLjh3Hc3zAACkb0ovI+fz+XJdwtTFi28tvF+Ww1tmOZFvWdewFpXXjRYm8GbOemH6fxURGQ47zNjVURERGb16yTc8lFwxgY+aI84+Y53IUZG3P+/5/4avv8lkp6Vyyzp5/6iIXH3vmUDhJruIyL8Nq3PXTd9hn1Uyyf5ZTrKnMxXwllkL75fT6cx1CchHUzrA86nIFZ/Px4tvFeqPT94va+EjZkURb5m3/YL6wPWduam+lSNXCr0iIoUzZjuTG/r2H/Beijy78zufvX/0qshY/1uzbv+vpm3wzl8MXj3q84oMNo5d2fDl+bcMnq5Xp76bcevDcybXP0k+ZdbCzzLL4SMGmKGFHgCAPFXkyMGUb8Hl32fMXat/Te+i9+/uj7teXXBZ+BHPLwb9B65oN9IfmsPC7wAAZAIBHgCA/DIycC53J9eXf3fsKglL3cFkHm8qOwlfFr7Zp62Bt9G5ZG28XQAAQMII8AAAQOf/16vqnHOub0W0yju+NUPtw/e2xF9wPrQsvIgkNAkfAABI1JS+Bx4AgDxUNHOByNsiMuJ/X2RCu+gHz2uLz494Vl3wGG7SfOX8D6fHW879lpIlu66qw+80zwMAkFGMwAMAkGcct2qj3/7zIxN6Yn3597hGvP+aYFU5uYcfAIBJjAAPAEAu9fX19fX1RXzJMV8P8O+NJnSM9/vb53nbH/ns/GtpBX59+fdx+I8OZmrBeQAAkAxa6AEAyDdrZ7jkqlcS6FcXEe3G9RFpHvHXzEnjrIMX1eXf75hV9YrhynMj5+/xet4WefvK+ddKmJoOAIAJxwg8AAB5Z/rcjeqDEc8v4k8aJ/J+/+ndMQu/pUDvn3esm26ybnzR3HVaa8B4U9kBAIBsIMADAJB/XD/U53Jv9rU/Yt6y/n5/+6or6ncjF35L1sj5RrV/Pnr++XCOulnaKZoTuVseAABkFgEeAIA8dEvJkl36nfDNvvZ53tMHBv3vh77vf3/w/CPeV/X0LnfMWlJnGrzHpy//LnfMmBuvYz/YGjDOgvAAACALuAceAIC85KhzLXnPe7pZW9fNu9vn3W227Ywlxneti7x9pX3elXin2ei8++np+vLvcfrnNa6aGaebr4qIt7F//lqTkwIAgKxgBB4AgHzletpVdWhG/JDs2Dir6kKay62PXDyqXiaI1z+vWTtDO9fbVy++H39TAACQWQR4AADymGPtnKoLrqpDs1x3FEUk+TuKHBtnLXl9XtXTaQ+DJ9o/rwpNsJfwgvAAACAjbIqi5LoGTDk+n8/pdOa6CiTE5/OJCO+XtfARsxabzSYi/Di2Fj5l1sLPMsvhIwaYYQQeAAAAAAALIMADAAAAAGABBHgAAAAAACyAAA8AAAAAgAUQ4AEAAAAAsAACPAAAAAAAFkCABwAAAADAAlgHHkA8rFANZBufMiDb+JQBmDQYgQcAAAAAwAII8AAAAAAAWAABHgAAAAAACyDAAwAAAABgAQR4AAAAAAAsgAAPAAAAAIAFEOABAAAAALAA1oEHAAAAAMACGIEHAAAAAMACCPAAAAAAAFgAAR4AAAAAAAsgwAMAAAAAYAEEeAAAAAAALIAADwAAAACABRDgAQAAAACwgMJcFwAgL/R2vtj8TyfaenpERKS8fM3Kv9943/KycffrbFzX0Gbw9TU7j+5YnuEaASvqfbHxydBHa82mxD5Z6ewITC38/AIwpRDgAUhnY31DW0/YF3p62noa2k5s2r/3vvi/A/Ve+CCrlQHWFp0QetoON7RdSCAepLwjMLXw8wvAVEOAB6a8zsaGth6R8jU7H9+hjln0dr74ZMPhnp7D2xrnxQ8MH1/oEYYrAGOdjQ1tIlK+aefj9y0vC36y2hrq58UPFynvCEwt/PwCMPVwDzwwxfW++E9tIrJm594dwY7DsuX37d25RkSkraMz3s6dHW0iUj7vhiwXCVhQ6LOld/MGP1k9J/69Nws7AlMLP78ATEUEeGCK08YgKqNHIJZXrhER+eBCvJxx4QMRKV/5V4wIAtF6//2E0Wdr+cZN5fGDeMo7AlMMP78ATEW00ANT3PIdR4/uSHHfjy/0iJSvnPfxi41PHlZvQiwvX/P3j+9gqi3ALFuUzbtZpKfnwscixp+TlHcEphh+fgGYihiBB2BI6y6MNzqhDmD0HG5oOBycQqinp61h27rGuI2LwBSgje8Z9OfeMK9c4gwOprwjABU/vwBMZgR4AAb0Owv/Pt58WepAoUj5mp37jx49evTo0f37N60pF5G2hvoXCRkAgAnHzy8AkxsBHkCMzsZth3tEyjdtjDc3r7YET/j0QWVl9+1gri0gAT0XPp7gHYGpgJ9fACY7AjyASJ2N9Q1tIuVrdo6zXFXZfXuPHj0auwCPOn0QvwEB8aQ8+TWzZgNm+PkFYApgEjtgauhsXNfQFvW12OVve1+s18Yu0lls+oZ55cy1BQCYQPz8AjBFMAIPQNPZmInffoIYJ8SUVjbvZjHud1dvvr15nsmHLOUdgamLn18Apg5G4IGpYZzVdno7G7fpjYcxPYUmu6ijHbHD+MQMQPSRvA8u9ErkslTms8ynuyMwJfHzC8DUwgg8ANF/+9m0P9HffkQfJ5S2jqgld/QJgGNWsQamlLK/Wlku0nO4OfIT0tl8uCf+Alcp7whMQfz8AjDVEOCBqa73xXr9t5/kGg+Xb9ykLbnT2KnN99MbamOMOwEwMAWoQTz8E9LbqX7axonhKe8ITDH8/AIwBdkURcl1DQByyGh2u3DBFkOt5TDiFyV90qCYffbvWE7MAPTe3kiRfbtGn6yEdgSmOn5+AZiKGIEHprbOjni//Yyn7L69R/fvXFNern+hvHzNzv1H+e0HEBGRsuU79u/ctCb4AZHyNZv2JxLCU94RmDr4+QVgSmIEHgAAAAAAC2AEHgAAAAAACyDAAwAAAABgAQR4AAAAAAAsgAAPAAAAAIAFEOABAAAAALAAAjwAAAAAABZAgAcAAAAAwAII8AAAAAAAWAABHgAAAAAACyDAAwAAAABgAQR4AAAAAAAsgAAPAAAAAIAFEOABAAAAALAAAjwAIC0tdbY4qqqqqur2tnjG271qr/kmmebZW2Wz2epasn0EdatEz5RGVZ6WvXVVVVVhL3rd3haP2QvqaakLbltVVWf+3qhvjfk7k/7rCAAAkkOABwBkUUdHR0fT9toKW1XdBEb0eDx7v7+9I60jtNRVbO+QrccO1GTuPClX5Wmpq6qo3d7U0RHaXX3JK6oMsrVnb1VFbVNw246OplrD7UQ8e3c3icjWXfVuk1O761/YUylNtRN58QUAgKmNAA8AmAgdTdsrcp/0PHurKtKO77VNIpV7HstcfE+9qpa6itomsz07YrN1y8/U82w91q0oitK9p1LdLjbCq1uO8zTd9bu2inRs/37O31gAAKYGAjwAICO2HlNidXd3H9uztVLbpGN7RUxSrDmgKIqitJuO82aMp6Uu7fSujUtX7nkhbr3qGH3Wq9IGyUWkcuux7u7gix56yTu2/6wldvutxw7UuEX0MXQRaXop8n3Rr1LEf5oiUvPYnsro0wAAgGwhwAMAssftdtfUH2hXR3pFRJp252Kw1tOyt64qzlh1wsdRx9XjtJWLhNLvnq3ZrcrzSnOHiEjlnu72AzXuYEnumvoD7ce0k4dH8+6z6vaLKoJfct+6WEREzrwX9raM3z0fog7Ci9EgPgAAyDQCPAAg69z1wUA58YO1nr3qTeIiIpV7ukMXE5KmNaBv3RCvrTw0eH1rlqvS8/jGewxytjh709kAAAU0SURBVDo0LlHRPCEJdc/HnCk3l2YAAJhaCPAAgIlQc8BoTNh4FvqI6ds9LXvrIiZYD02brs6+Hvpe3OnuK7ce606vU7/lJbUBPU5+9+ytqm0S2Xos0ROlU1X8uw/0sfVkJTP8rp3pno2VItLR/AoJHgCA7CLAAwAmRsUibZA58THh91rqbMFxahHRpk231bWIBGdfD32vaXut0UR5t27cc6xbadfu+05V8AZy8/yud9iPMz99Jqsyp11ukMW3Bk+gvQMdZ7uDW3neOxOxVVJPQUeCBwBgghDgAQATQ4t5kQEyrqbttU3qGLU+O5s2OVtTbVVVbVNH5dY9+tRt3ce0jvHYKdHdNfX1GUjJWsO6eX5PLvtmqCozwfntwuvV34GmWq2NQZ8rP9gun2T3fPDA6mg/CR4AgCwjwAMA8pc2P5v2N3fNgV36rfQdsvVY+4F6feo2d03wNvuErw8kRRvQDp8ALvL76sTzyQ1dZ0twFvyockKzztdW2Gw2W4UW37XJ5pPvntfVbNgqQoIHACDbCPAAgImWcA99bJTUkqLhKLHeo5/8tG3ji241j6LPXNedB/G9pa6qVht9j72a4K5vD1/Yr7Jy67Fu/Sb6qOF3T0togoGIqQeMGHTnAwCAjCPAAwAmmkkKjmE63G18jFSnbUuEwQpsIQmvmp51npY6W21wanvjqwnumvoD7dpNCe2h/obIJ+HZW1VRG5pgoKOjqbaiKoGV4rJx8QQAAOgI8ACACaKF4MQlGvRzSpt4Pvfx3dNSV1Whjb1X7ulObmr7qO55bcE80eYfUBe564iz2Hs2L54AAAAdAR4AMDH0LvS4A+uW43mluUNEpGN7hS2KFqalqdYWWhUvW2WoI+Yi6sp0yS5MF9k9H5xw/5g2Ph+6d/6lLD4HAAAwHgI8AGBC6ElXKjfeY4GBdQvxtNRp09Gp4T3plenUwB7qITC4X0AfYadFHgCAXCrMdQEAgClBb8q2SGO8dbTUpdw3r9KXv0t+7vnwg+jtFQAAIIsYgQcAZJ1HnSFNJIU1xvOD6Szr7np9QrgY2rJ2svWY+vcszFCv3YAv/397d4ydNhBFAVTaC2xCrABVWYVcQpMuZbo0ojSd21RpIlZgbwL2gguNTHKQFRAIaU7u7Wg4IKo3f3g/yYrq2Ce99179/gmnMwAwJAEegOEcDrvN0+KjW+3WOe94JnmFPMzOk6SoXnueDrSufm+2uv9xWvGPNXrdLf0AwJ0I8ADcRVPV9pf5PF+flpFNY096P02o/fl7jAR/2CzOi/BO/0poffaNru68+i3O9sWHL7vNw/b300nBl/bfb/ervgeg3gAABiXAA/AIfbrRJ6VlLD2uEJpveYew+v389vzya2idz+dpmoaKvM/PX8J8Xn4HgIEJ8AAMKMuyoqz2++P13ehT04ylJ7JJ7ebauNbb843Z6nVflUUWXmad5y9hwYD8DgBDS4/H49ifAQBisHtK822SFNUQfXTxOmwW8/WbxwIAwzOBB4DLhIvl2++bCTXZje6+NfYAQAcBHgAuNFu9lFmSvK1/TOMa/QR0XsQHAO5LgAeAi81W34rEEP6D8TsAPJIADwBXWD5XhSF8rR6/Z+WL8TsAPIQADwBXWT7vyyzZ5l0L1v8H9Xb4oop6OyAAREULPQAAAETABB4AAAAiIMADAABABAR4AAAAiIAADwAAABEQ4AEAACACAjwAAABEQIAHAACACAjwAAAAEAEBHgAAACIgwAMAAEAEBHgAAACIgAAPAAAAERDgAQAAIALvtoVqGZcWRIsAAAAASUVORK5CYII="/>
          <p:cNvSpPr>
            <a:spLocks noChangeAspect="1" noChangeArrowheads="1"/>
          </p:cNvSpPr>
          <p:nvPr/>
        </p:nvSpPr>
        <p:spPr bwMode="auto">
          <a:xfrm>
            <a:off x="63500" y="-136525"/>
            <a:ext cx="6400800" cy="6400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6437" y="2665597"/>
            <a:ext cx="5894848" cy="3996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351258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a:xfrm>
            <a:off x="324465" y="98940"/>
            <a:ext cx="11459495" cy="895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Aplicación en R: proyección de variables</a:t>
            </a:r>
          </a:p>
        </p:txBody>
      </p:sp>
      <p:sp>
        <p:nvSpPr>
          <p:cNvPr id="7" name="Content Placeholder 2">
            <a:extLst>
              <a:ext uri="{FF2B5EF4-FFF2-40B4-BE49-F238E27FC236}">
                <a16:creationId xmlns:a16="http://schemas.microsoft.com/office/drawing/2014/main" id="{8E0A97AE-B2C6-4A0D-9566-14CACE8970BF}"/>
              </a:ext>
            </a:extLst>
          </p:cNvPr>
          <p:cNvSpPr>
            <a:spLocks noGrp="1"/>
          </p:cNvSpPr>
          <p:nvPr>
            <p:ph idx="1"/>
          </p:nvPr>
        </p:nvSpPr>
        <p:spPr>
          <a:xfrm>
            <a:off x="86035" y="1102958"/>
            <a:ext cx="11992894" cy="4351338"/>
          </a:xfrm>
        </p:spPr>
        <p:txBody>
          <a:bodyPr>
            <a:normAutofit/>
          </a:bodyPr>
          <a:lstStyle/>
          <a:p>
            <a:pPr marL="0" indent="0" algn="just">
              <a:buNone/>
            </a:pPr>
            <a:r>
              <a:rPr lang="es-CR" sz="2400" dirty="0"/>
              <a:t>Luego, interesa conocer el análisis de las variables. Se estudia el círculo de correlación y se establece relaciones y disimilitud entre las variables. Para el presente caso, ¿qué podríamos decir sobre el análisis de las variables?</a:t>
            </a:r>
          </a:p>
        </p:txBody>
      </p:sp>
      <p:pic>
        <p:nvPicPr>
          <p:cNvPr id="61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648" y="2448231"/>
            <a:ext cx="5110171" cy="4232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38464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173536"/>
            <a:ext cx="10515600" cy="854075"/>
          </a:xfrm>
        </p:spPr>
        <p:txBody>
          <a:bodyPr/>
          <a:lstStyle/>
          <a:p>
            <a:pPr algn="ctr"/>
            <a:r>
              <a:rPr lang="es-CR" dirty="0"/>
              <a:t>Introducción</a:t>
            </a:r>
            <a:endParaRPr lang="es-ES" dirty="0"/>
          </a:p>
        </p:txBody>
      </p:sp>
      <p:sp>
        <p:nvSpPr>
          <p:cNvPr id="5" name="Marcador de contenido 2"/>
          <p:cNvSpPr>
            <a:spLocks noGrp="1"/>
          </p:cNvSpPr>
          <p:nvPr>
            <p:ph idx="1"/>
          </p:nvPr>
        </p:nvSpPr>
        <p:spPr>
          <a:xfrm>
            <a:off x="158931" y="1027611"/>
            <a:ext cx="8897983" cy="5738949"/>
          </a:xfrm>
        </p:spPr>
        <p:txBody>
          <a:bodyPr>
            <a:normAutofit lnSpcReduction="10000"/>
          </a:bodyPr>
          <a:lstStyle/>
          <a:p>
            <a:pPr algn="just"/>
            <a:r>
              <a:rPr lang="es-CR" sz="2400" dirty="0"/>
              <a:t>Se busca reconocer grupos de unidades con diferencias o similitudes, y así brindar una explicación a la data en el contexto que le compete.</a:t>
            </a:r>
          </a:p>
          <a:p>
            <a:pPr algn="just"/>
            <a:endParaRPr lang="es-CR" sz="2400" dirty="0"/>
          </a:p>
          <a:p>
            <a:pPr algn="just"/>
            <a:r>
              <a:rPr lang="es-CR" sz="2400" dirty="0"/>
              <a:t>Para las variables buscamos ver cuáles están muy correlacionadas entre ellas, y, de forma contraria, cuáles no están correlacionadas con las otras. Para los individuos, queremos ver aglomeraciones de estos y ver dónde se distribuyen en un plano. Finalmente podemos ver la conjunción de variables e individuos.</a:t>
            </a:r>
          </a:p>
          <a:p>
            <a:pPr algn="just"/>
            <a:endParaRPr lang="es-CR" sz="2400" dirty="0"/>
          </a:p>
          <a:p>
            <a:pPr algn="just"/>
            <a:r>
              <a:rPr lang="es-CR" sz="2400" dirty="0"/>
              <a:t>En la visualización de los individuos o unidades, se utiliza el concepto de las distancias entre los individuos.</a:t>
            </a:r>
          </a:p>
          <a:p>
            <a:pPr algn="just"/>
            <a:endParaRPr lang="es-CR" sz="2400" dirty="0"/>
          </a:p>
          <a:p>
            <a:pPr algn="just"/>
            <a:r>
              <a:rPr lang="es-CR" sz="2400" dirty="0"/>
              <a:t>En la visualización de las variables, estas se llevan a cabo en función de sus correlaciones.</a:t>
            </a:r>
          </a:p>
          <a:p>
            <a:pPr algn="just"/>
            <a:endParaRPr lang="es-CR" sz="2400" dirty="0"/>
          </a:p>
        </p:txBody>
      </p:sp>
      <p:sp>
        <p:nvSpPr>
          <p:cNvPr id="2" name="AutoShape 2" descr="Image result for simila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3" name="AutoShape 4" descr="Image result for similar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Related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3080" name="Picture 8" descr="Image result for simila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770" y="991830"/>
            <a:ext cx="1987344" cy="19873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nalysi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0152" y="3953031"/>
            <a:ext cx="2238579" cy="223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040542"/>
      </p:ext>
    </p:extLst>
  </p:cSld>
  <p:clrMapOvr>
    <a:masterClrMapping/>
  </p:clrMapOvr>
  <p:transition spd="slow">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1285" y="1191445"/>
            <a:ext cx="12007644" cy="4351338"/>
          </a:xfrm>
        </p:spPr>
        <p:txBody>
          <a:bodyPr>
            <a:normAutofit/>
          </a:bodyPr>
          <a:lstStyle/>
          <a:p>
            <a:pPr marL="0" indent="0" algn="just">
              <a:buNone/>
            </a:pPr>
            <a:r>
              <a:rPr lang="es-CR" sz="2400" dirty="0"/>
              <a:t>Finalmente, se une la información de los individuos y las variables en una sola proyecciones, para determinar que individuos perteneces o tienen una mejor representación de acuerdo a una determinada variable. ¿Cómo podríamos entonces interpretar esto en nuestro caso?</a:t>
            </a:r>
          </a:p>
        </p:txBody>
      </p:sp>
      <p:sp>
        <p:nvSpPr>
          <p:cNvPr id="4" name="1 Título"/>
          <p:cNvSpPr>
            <a:spLocks noGrp="1"/>
          </p:cNvSpPr>
          <p:nvPr>
            <p:ph type="title"/>
          </p:nvPr>
        </p:nvSpPr>
        <p:spPr>
          <a:xfrm>
            <a:off x="0" y="98940"/>
            <a:ext cx="12191999" cy="895504"/>
          </a:xfrm>
        </p:spPr>
        <p:txBody>
          <a:bodyPr/>
          <a:lstStyle/>
          <a:p>
            <a:pPr algn="ctr"/>
            <a:r>
              <a:rPr lang="es-CR" dirty="0"/>
              <a:t>Aplicación en R: proyección  individuos - variables</a:t>
            </a: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039" y="2418425"/>
            <a:ext cx="6439515" cy="4277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3378666"/>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914405"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914405"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639962"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Componentes Principales</a:t>
            </a:r>
          </a:p>
        </p:txBody>
      </p:sp>
      <p:sp>
        <p:nvSpPr>
          <p:cNvPr id="10" name="9 Rectángulo redondeado"/>
          <p:cNvSpPr/>
          <p:nvPr/>
        </p:nvSpPr>
        <p:spPr>
          <a:xfrm>
            <a:off x="8839200"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Proyecciones</a:t>
            </a:r>
          </a:p>
        </p:txBody>
      </p:sp>
      <p:sp>
        <p:nvSpPr>
          <p:cNvPr id="11" name="10 Elipse"/>
          <p:cNvSpPr/>
          <p:nvPr/>
        </p:nvSpPr>
        <p:spPr>
          <a:xfrm>
            <a:off x="7305383"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7305383"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639962"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Varianza explicada</a:t>
            </a:r>
          </a:p>
        </p:txBody>
      </p:sp>
      <p:sp>
        <p:nvSpPr>
          <p:cNvPr id="14" name="13 Rectángulo redondeado"/>
          <p:cNvSpPr/>
          <p:nvPr/>
        </p:nvSpPr>
        <p:spPr>
          <a:xfrm>
            <a:off x="8839200"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
        <p:nvSpPr>
          <p:cNvPr id="15" name="14 Elipse"/>
          <p:cNvSpPr/>
          <p:nvPr/>
        </p:nvSpPr>
        <p:spPr>
          <a:xfrm>
            <a:off x="7305383" y="5336459"/>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8839200" y="5397909"/>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Otros elementos de análisis</a:t>
            </a:r>
          </a:p>
        </p:txBody>
      </p:sp>
    </p:spTree>
    <p:extLst>
      <p:ext uri="{BB962C8B-B14F-4D97-AF65-F5344CB8AC3E}">
        <p14:creationId xmlns:p14="http://schemas.microsoft.com/office/powerpoint/2010/main" val="21756632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Otros elementos de análisis</a:t>
            </a:r>
          </a:p>
        </p:txBody>
      </p:sp>
      <p:sp>
        <p:nvSpPr>
          <p:cNvPr id="17" name="16 Rectángulo"/>
          <p:cNvSpPr/>
          <p:nvPr/>
        </p:nvSpPr>
        <p:spPr>
          <a:xfrm>
            <a:off x="5985387" y="1600188"/>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Agregar individuos</a:t>
            </a:r>
          </a:p>
        </p:txBody>
      </p:sp>
      <p:sp>
        <p:nvSpPr>
          <p:cNvPr id="18" name="17 Rectángulo"/>
          <p:cNvSpPr/>
          <p:nvPr/>
        </p:nvSpPr>
        <p:spPr>
          <a:xfrm>
            <a:off x="5985387" y="2304424"/>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Agregar variables</a:t>
            </a:r>
          </a:p>
        </p:txBody>
      </p:sp>
    </p:spTree>
    <p:extLst>
      <p:ext uri="{BB962C8B-B14F-4D97-AF65-F5344CB8AC3E}">
        <p14:creationId xmlns:p14="http://schemas.microsoft.com/office/powerpoint/2010/main" val="155916330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4244" y="70160"/>
            <a:ext cx="12078929" cy="799996"/>
          </a:xfrm>
        </p:spPr>
        <p:txBody>
          <a:bodyPr/>
          <a:lstStyle/>
          <a:p>
            <a:r>
              <a:rPr lang="es-CR" dirty="0"/>
              <a:t>Otros elementos de análisis: agregar individuos</a:t>
            </a:r>
          </a:p>
        </p:txBody>
      </p:sp>
      <p:sp>
        <p:nvSpPr>
          <p:cNvPr id="3" name="2 Marcador de contenido"/>
          <p:cNvSpPr>
            <a:spLocks noGrp="1"/>
          </p:cNvSpPr>
          <p:nvPr>
            <p:ph idx="1"/>
          </p:nvPr>
        </p:nvSpPr>
        <p:spPr>
          <a:xfrm>
            <a:off x="71284" y="1150198"/>
            <a:ext cx="12076471" cy="944068"/>
          </a:xfrm>
        </p:spPr>
        <p:txBody>
          <a:bodyPr>
            <a:normAutofit/>
          </a:bodyPr>
          <a:lstStyle/>
          <a:p>
            <a:pPr marL="0" indent="0" algn="just">
              <a:buNone/>
            </a:pPr>
            <a:r>
              <a:rPr lang="es-CR" sz="2400" dirty="0"/>
              <a:t>En la formación de la proyección de individuos, es posible que luego se tomaron otras medidas y se tiene nuevos casos. Estos podrían ser entonces agregados al análisis.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448" y="2912917"/>
            <a:ext cx="5364726" cy="3573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2458163"/>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44244" y="70160"/>
            <a:ext cx="12078929" cy="799996"/>
          </a:xfrm>
        </p:spPr>
        <p:txBody>
          <a:bodyPr>
            <a:normAutofit fontScale="90000"/>
          </a:bodyPr>
          <a:lstStyle/>
          <a:p>
            <a:pPr algn="ctr"/>
            <a:r>
              <a:rPr lang="es-CR" dirty="0"/>
              <a:t>Otros elementos de análisis: agregar variable categórica</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7587" y="2942918"/>
            <a:ext cx="50768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2 Marcador de contenido"/>
          <p:cNvSpPr>
            <a:spLocks noGrp="1"/>
          </p:cNvSpPr>
          <p:nvPr>
            <p:ph idx="1"/>
          </p:nvPr>
        </p:nvSpPr>
        <p:spPr>
          <a:xfrm>
            <a:off x="71284" y="1150198"/>
            <a:ext cx="12076471" cy="1121054"/>
          </a:xfrm>
        </p:spPr>
        <p:txBody>
          <a:bodyPr>
            <a:normAutofit/>
          </a:bodyPr>
          <a:lstStyle/>
          <a:p>
            <a:pPr marL="0" indent="0" algn="just">
              <a:buNone/>
            </a:pPr>
            <a:r>
              <a:rPr lang="es-CR" sz="2400" dirty="0"/>
              <a:t>Aunque el análisis por PCA se utiliza para analizar ante todo variables cuantitativas o continuas, se podría agregar variables categóricas para ganar cierta.  Esta tiene mucho sentido al querer separa los individuos según cierta categoría (ver la proyección de los individuos).</a:t>
            </a:r>
          </a:p>
        </p:txBody>
      </p:sp>
    </p:spTree>
    <p:extLst>
      <p:ext uri="{BB962C8B-B14F-4D97-AF65-F5344CB8AC3E}">
        <p14:creationId xmlns:p14="http://schemas.microsoft.com/office/powerpoint/2010/main" val="368382337"/>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4244" y="70160"/>
            <a:ext cx="12078929" cy="799996"/>
          </a:xfrm>
        </p:spPr>
        <p:txBody>
          <a:bodyPr>
            <a:normAutofit fontScale="90000"/>
          </a:bodyPr>
          <a:lstStyle/>
          <a:p>
            <a:pPr algn="ctr"/>
            <a:r>
              <a:rPr lang="es-CR" dirty="0"/>
              <a:t>Otros elementos de análisis: agregar variable continua</a:t>
            </a:r>
          </a:p>
        </p:txBody>
      </p:sp>
      <p:sp>
        <p:nvSpPr>
          <p:cNvPr id="5" name="2 Marcador de contenido"/>
          <p:cNvSpPr>
            <a:spLocks noGrp="1"/>
          </p:cNvSpPr>
          <p:nvPr>
            <p:ph idx="1"/>
          </p:nvPr>
        </p:nvSpPr>
        <p:spPr>
          <a:xfrm>
            <a:off x="71284" y="1091382"/>
            <a:ext cx="12076471" cy="943896"/>
          </a:xfrm>
        </p:spPr>
        <p:txBody>
          <a:bodyPr>
            <a:normAutofit/>
          </a:bodyPr>
          <a:lstStyle/>
          <a:p>
            <a:pPr marL="0" indent="0">
              <a:buNone/>
            </a:pPr>
            <a:r>
              <a:rPr lang="es-CR" sz="2400" dirty="0"/>
              <a:t>Asimismo, ante nuevas variables continuas o cuantitativas, estas podrían ser agregadas al análisis del circulo de variables.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7136" y="2917107"/>
            <a:ext cx="3552825"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7321456"/>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914405"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2639962"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Conclusión</a:t>
            </a:r>
          </a:p>
        </p:txBody>
      </p:sp>
    </p:spTree>
    <p:extLst>
      <p:ext uri="{BB962C8B-B14F-4D97-AF65-F5344CB8AC3E}">
        <p14:creationId xmlns:p14="http://schemas.microsoft.com/office/powerpoint/2010/main" val="307633478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04019" y="158648"/>
            <a:ext cx="11815916" cy="858991"/>
          </a:xfrm>
        </p:spPr>
        <p:txBody>
          <a:bodyPr/>
          <a:lstStyle/>
          <a:p>
            <a:pPr algn="ctr"/>
            <a:r>
              <a:rPr lang="es-CR" dirty="0"/>
              <a:t>Conclusión: resumen del procedimiento por PCA</a:t>
            </a:r>
          </a:p>
        </p:txBody>
      </p:sp>
      <p:sp>
        <p:nvSpPr>
          <p:cNvPr id="3" name="2 Marcador de contenido"/>
          <p:cNvSpPr>
            <a:spLocks noGrp="1"/>
          </p:cNvSpPr>
          <p:nvPr>
            <p:ph idx="1"/>
          </p:nvPr>
        </p:nvSpPr>
        <p:spPr>
          <a:xfrm>
            <a:off x="71288" y="1014468"/>
            <a:ext cx="9367680" cy="5784539"/>
          </a:xfrm>
        </p:spPr>
        <p:txBody>
          <a:bodyPr>
            <a:normAutofit lnSpcReduction="10000"/>
          </a:bodyPr>
          <a:lstStyle/>
          <a:p>
            <a:r>
              <a:rPr lang="es-CR" sz="2400" dirty="0"/>
              <a:t>En la realización del análisis por PCA, se deberían de llevar a cabo las siguientes etapas:</a:t>
            </a:r>
          </a:p>
          <a:p>
            <a:endParaRPr lang="es-CR" sz="2400" dirty="0"/>
          </a:p>
          <a:p>
            <a:pPr marL="457200" indent="-457200">
              <a:buFont typeface="+mj-lt"/>
              <a:buAutoNum type="arabicPeriod"/>
            </a:pPr>
            <a:r>
              <a:rPr lang="es-CR" sz="2400" dirty="0"/>
              <a:t>Análisis descriptivo de las variables </a:t>
            </a:r>
          </a:p>
          <a:p>
            <a:pPr marL="971550" lvl="1" indent="-514350">
              <a:buFont typeface="+mj-lt"/>
              <a:buAutoNum type="romanLcPeriod"/>
            </a:pPr>
            <a:r>
              <a:rPr lang="es-CR" dirty="0"/>
              <a:t>Correlación y asociación</a:t>
            </a:r>
          </a:p>
          <a:p>
            <a:pPr marL="971550" lvl="1" indent="-514350">
              <a:buFont typeface="+mj-lt"/>
              <a:buAutoNum type="romanLcPeriod"/>
            </a:pPr>
            <a:r>
              <a:rPr lang="es-CR" dirty="0"/>
              <a:t>Distribución de variables (búsqueda de </a:t>
            </a:r>
            <a:r>
              <a:rPr lang="es-CR" dirty="0" err="1"/>
              <a:t>outliers</a:t>
            </a:r>
            <a:r>
              <a:rPr lang="es-CR" dirty="0"/>
              <a:t>)</a:t>
            </a:r>
          </a:p>
          <a:p>
            <a:pPr marL="971550" lvl="1" indent="-514350">
              <a:buFont typeface="+mj-lt"/>
              <a:buAutoNum type="romanLcPeriod"/>
            </a:pPr>
            <a:r>
              <a:rPr lang="es-CR" dirty="0"/>
              <a:t>Otros gráficos univariados y multivariados</a:t>
            </a:r>
          </a:p>
          <a:p>
            <a:pPr marL="457200" indent="-457200">
              <a:buFont typeface="+mj-lt"/>
              <a:buAutoNum type="arabicPeriod"/>
            </a:pPr>
            <a:r>
              <a:rPr lang="es-CR" sz="2400" dirty="0"/>
              <a:t>Varianza explicada del modelo por PCA</a:t>
            </a:r>
          </a:p>
          <a:p>
            <a:pPr marL="457200" indent="-457200">
              <a:buFont typeface="+mj-lt"/>
              <a:buAutoNum type="arabicPeriod"/>
            </a:pPr>
            <a:r>
              <a:rPr lang="es-CR" sz="2400" dirty="0"/>
              <a:t>Proyecciones</a:t>
            </a:r>
          </a:p>
          <a:p>
            <a:pPr marL="971550" lvl="1" indent="-514350">
              <a:buFont typeface="+mj-lt"/>
              <a:buAutoNum type="romanLcPeriod"/>
            </a:pPr>
            <a:r>
              <a:rPr lang="es-CR" dirty="0"/>
              <a:t>Individuos</a:t>
            </a:r>
          </a:p>
          <a:p>
            <a:pPr marL="971550" lvl="1" indent="-514350">
              <a:buFont typeface="+mj-lt"/>
              <a:buAutoNum type="romanLcPeriod"/>
            </a:pPr>
            <a:r>
              <a:rPr lang="es-CR" dirty="0"/>
              <a:t>Variables</a:t>
            </a:r>
          </a:p>
          <a:p>
            <a:pPr marL="971550" lvl="1" indent="-514350">
              <a:buFont typeface="+mj-lt"/>
              <a:buAutoNum type="romanLcPeriod"/>
            </a:pPr>
            <a:r>
              <a:rPr lang="es-CR" dirty="0"/>
              <a:t>Individuos – variables</a:t>
            </a:r>
          </a:p>
          <a:p>
            <a:pPr marL="514350" indent="-514350">
              <a:buFont typeface="+mj-lt"/>
              <a:buAutoNum type="arabicPeriod"/>
            </a:pPr>
            <a:r>
              <a:rPr lang="es-CR" sz="2400" dirty="0"/>
              <a:t>Interpretación de los resultados, sobre todo en las proyecciones</a:t>
            </a:r>
          </a:p>
          <a:p>
            <a:pPr marL="514350" indent="-514350">
              <a:buFont typeface="+mj-lt"/>
              <a:buAutoNum type="arabicPeriod"/>
            </a:pPr>
            <a:r>
              <a:rPr lang="es-CR" sz="2400" dirty="0"/>
              <a:t>Conclusión del análisis de PCA al problema en cuestión</a:t>
            </a:r>
          </a:p>
        </p:txBody>
      </p:sp>
      <p:pic>
        <p:nvPicPr>
          <p:cNvPr id="5" name="Picture 4"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8980" t="16257" r="47060" b="9309"/>
          <a:stretch/>
        </p:blipFill>
        <p:spPr bwMode="auto">
          <a:xfrm>
            <a:off x="9678835" y="2020529"/>
            <a:ext cx="1921589" cy="182879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759" t="4109" r="5504" b="10075"/>
          <a:stretch/>
        </p:blipFill>
        <p:spPr bwMode="auto">
          <a:xfrm flipH="1">
            <a:off x="9788811" y="4719484"/>
            <a:ext cx="1701635" cy="1806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82038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32735" y="1076632"/>
            <a:ext cx="8686800" cy="5589639"/>
          </a:xfrm>
        </p:spPr>
        <p:txBody>
          <a:bodyPr>
            <a:normAutofit lnSpcReduction="10000"/>
          </a:bodyPr>
          <a:lstStyle/>
          <a:p>
            <a:pPr marL="0" indent="0">
              <a:buNone/>
            </a:pPr>
            <a:r>
              <a:rPr lang="es-CR" sz="2600" dirty="0"/>
              <a:t>Se puede consultar los siguientes enlaces:</a:t>
            </a:r>
          </a:p>
          <a:p>
            <a:pPr marL="0" indent="0">
              <a:buNone/>
            </a:pPr>
            <a:endParaRPr lang="es-CR" sz="2400" dirty="0"/>
          </a:p>
          <a:p>
            <a:pPr marL="0" indent="0">
              <a:buNone/>
            </a:pPr>
            <a:r>
              <a:rPr lang="es-CR" sz="1900" dirty="0">
                <a:hlinkClick r:id="rId2"/>
              </a:rPr>
              <a:t>https://uc-r.github.io/pca</a:t>
            </a:r>
            <a:br>
              <a:rPr lang="es-CR" sz="1900" dirty="0"/>
            </a:br>
            <a:r>
              <a:rPr lang="es-CR" sz="1900" dirty="0">
                <a:hlinkClick r:id="rId3"/>
              </a:rPr>
              <a:t>https://rpubs.com/Joaquin_AR/287787</a:t>
            </a:r>
            <a:br>
              <a:rPr lang="es-CR" sz="1900" dirty="0"/>
            </a:br>
            <a:r>
              <a:rPr lang="es-CR" sz="1900" dirty="0">
                <a:hlinkClick r:id="rId4"/>
              </a:rPr>
              <a:t>https://www.rdocumentation.org/packages/FactoMineR/versions/1.41/topics/PCA</a:t>
            </a:r>
            <a:br>
              <a:rPr lang="es-CR" sz="1900" dirty="0"/>
            </a:br>
            <a:r>
              <a:rPr lang="es-CR" sz="1900" dirty="0">
                <a:hlinkClick r:id="rId5"/>
              </a:rPr>
              <a:t>https://statquest.org/2017/11/27/statquest-pca-in-r-clearly-explained/</a:t>
            </a:r>
            <a:br>
              <a:rPr lang="es-CR" sz="1900" dirty="0"/>
            </a:br>
            <a:r>
              <a:rPr lang="es-CR" sz="1900" dirty="0">
                <a:hlinkClick r:id="rId6"/>
              </a:rPr>
              <a:t>http://www.math.u-bordeaux.fr/~mchave100p/wordpress/wp-content/uploads/2013/10/ACP-TP.pdf</a:t>
            </a:r>
            <a:br>
              <a:rPr lang="es-CR" sz="1900" dirty="0"/>
            </a:br>
            <a:r>
              <a:rPr lang="es-CR" sz="1900" dirty="0">
                <a:hlinkClick r:id="rId7"/>
              </a:rPr>
              <a:t>https://www.datacamp.com/community/tutorials/pca-analysis-r</a:t>
            </a:r>
            <a:br>
              <a:rPr lang="es-CR" sz="1900" dirty="0"/>
            </a:br>
            <a:r>
              <a:rPr lang="es-CR" sz="1900" dirty="0">
                <a:hlinkClick r:id="rId8"/>
              </a:rPr>
              <a:t>https://www.r-bloggers.com/computing-and-visualizing-pca-in-r/</a:t>
            </a:r>
            <a:br>
              <a:rPr lang="es-CR" sz="1900" dirty="0"/>
            </a:br>
            <a:r>
              <a:rPr lang="es-CR" sz="1900" dirty="0">
                <a:hlinkClick r:id="rId9"/>
              </a:rPr>
              <a:t>http://www.sthda.com/english/articles/31-principal-component-methods-in-r-practical-guide/118-principal-component-analysis-in-r-prcomp-vs-princomp/</a:t>
            </a:r>
            <a:br>
              <a:rPr lang="es-CR" sz="1900" dirty="0"/>
            </a:br>
            <a:r>
              <a:rPr lang="es-CR" sz="1900" dirty="0">
                <a:hlinkClick r:id="rId10"/>
              </a:rPr>
              <a:t>https://www.analyticsvidhya.com/blog/2016/03/practical-guide-principal-component-analysis-python/</a:t>
            </a:r>
            <a:br>
              <a:rPr lang="es-CR" sz="1900" dirty="0"/>
            </a:br>
            <a:r>
              <a:rPr lang="es-CR" sz="1900" dirty="0">
                <a:hlinkClick r:id="rId11"/>
              </a:rPr>
              <a:t>https://datascienceplus.com/principal-component-analysis-pca-in-r/</a:t>
            </a:r>
            <a:br>
              <a:rPr lang="es-CR" sz="1900" dirty="0"/>
            </a:br>
            <a:r>
              <a:rPr lang="es-CR" sz="1900" dirty="0">
                <a:hlinkClick r:id="rId12"/>
              </a:rPr>
              <a:t>http://www.gastonsanchez.com/visually-enforced/how-to/2012/06/17/PCA-in-R/</a:t>
            </a:r>
            <a:endParaRPr lang="es-CR" sz="1900" dirty="0"/>
          </a:p>
          <a:p>
            <a:pPr marL="0" indent="0">
              <a:buNone/>
            </a:pPr>
            <a:endParaRPr lang="es-CR" sz="2400" dirty="0"/>
          </a:p>
          <a:p>
            <a:pPr marL="0" indent="0">
              <a:buNone/>
            </a:pPr>
            <a:r>
              <a:rPr lang="es-CR" sz="2400" dirty="0"/>
              <a:t>También la lectura del libro: “</a:t>
            </a:r>
            <a:r>
              <a:rPr lang="es-CR" sz="2400" i="1" dirty="0" err="1"/>
              <a:t>Practical</a:t>
            </a:r>
            <a:r>
              <a:rPr lang="es-CR" sz="2400" i="1" dirty="0"/>
              <a:t> </a:t>
            </a:r>
            <a:r>
              <a:rPr lang="es-CR" sz="2400" i="1" dirty="0" err="1"/>
              <a:t>guide</a:t>
            </a:r>
            <a:r>
              <a:rPr lang="es-CR" sz="2400" i="1" dirty="0"/>
              <a:t> to Principal </a:t>
            </a:r>
            <a:r>
              <a:rPr lang="es-CR" sz="2400" i="1" dirty="0" err="1"/>
              <a:t>Component</a:t>
            </a:r>
            <a:r>
              <a:rPr lang="es-CR" sz="2400" i="1" dirty="0"/>
              <a:t> </a:t>
            </a:r>
            <a:r>
              <a:rPr lang="es-CR" sz="2400" i="1" dirty="0" err="1"/>
              <a:t>Methods</a:t>
            </a:r>
            <a:r>
              <a:rPr lang="es-CR" sz="2400" i="1" dirty="0"/>
              <a:t> in R</a:t>
            </a:r>
            <a:r>
              <a:rPr lang="es-CR" sz="2400" dirty="0"/>
              <a:t>” de </a:t>
            </a:r>
            <a:r>
              <a:rPr lang="es-CR" sz="2400" dirty="0" err="1"/>
              <a:t>Alboukadel</a:t>
            </a:r>
            <a:r>
              <a:rPr lang="es-CR" sz="2400" dirty="0"/>
              <a:t> </a:t>
            </a:r>
            <a:r>
              <a:rPr lang="es-CR" sz="2400" dirty="0" err="1"/>
              <a:t>Kassambara</a:t>
            </a:r>
            <a:r>
              <a:rPr lang="es-CR" sz="2400" dirty="0"/>
              <a:t>.</a:t>
            </a:r>
          </a:p>
        </p:txBody>
      </p:sp>
      <p:sp>
        <p:nvSpPr>
          <p:cNvPr id="4" name="1 Título"/>
          <p:cNvSpPr>
            <a:spLocks noGrp="1"/>
          </p:cNvSpPr>
          <p:nvPr>
            <p:ph type="title"/>
          </p:nvPr>
        </p:nvSpPr>
        <p:spPr>
          <a:xfrm>
            <a:off x="204019" y="158648"/>
            <a:ext cx="11815916" cy="858991"/>
          </a:xfrm>
        </p:spPr>
        <p:txBody>
          <a:bodyPr/>
          <a:lstStyle/>
          <a:p>
            <a:pPr algn="ctr"/>
            <a:r>
              <a:rPr lang="es-CR" dirty="0"/>
              <a:t>Conclusión: material por consultar</a:t>
            </a:r>
          </a:p>
        </p:txBody>
      </p:sp>
      <p:pic>
        <p:nvPicPr>
          <p:cNvPr id="11266" name="Picture 2" descr="Image result for Practical Guide To Principal Component Methods in 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12633" y="3923070"/>
            <a:ext cx="2078294" cy="259786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web"/>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767145" y="1289715"/>
            <a:ext cx="1969267" cy="196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760728"/>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0784" y="1076633"/>
            <a:ext cx="8291051" cy="5648632"/>
          </a:xfrm>
        </p:spPr>
        <p:txBody>
          <a:bodyPr>
            <a:normAutofit fontScale="92500" lnSpcReduction="10000"/>
          </a:bodyPr>
          <a:lstStyle/>
          <a:p>
            <a:pPr algn="just"/>
            <a:r>
              <a:rPr lang="es-CR" sz="2400" dirty="0"/>
              <a:t>El presente capítulo presentó el Análisis por Componentes Principales (PCA) como una forma de interpretar los datos en la reducción de variables. </a:t>
            </a:r>
          </a:p>
          <a:p>
            <a:pPr algn="just"/>
            <a:endParaRPr lang="es-CR" sz="2400" dirty="0"/>
          </a:p>
          <a:p>
            <a:pPr algn="just"/>
            <a:r>
              <a:rPr lang="es-CR" sz="2400" dirty="0"/>
              <a:t>El objetivo del PCA, más allá de estudiar la variabilidad del modelo, se centra a partir de las proyecciones el poder entender tanto la relación de los individuos (unidades de estudio), las variables y de individuos – variables.</a:t>
            </a:r>
          </a:p>
          <a:p>
            <a:pPr algn="just"/>
            <a:endParaRPr lang="es-CR" sz="2400" dirty="0"/>
          </a:p>
          <a:p>
            <a:pPr algn="just"/>
            <a:r>
              <a:rPr lang="es-CR" sz="2400" dirty="0"/>
              <a:t>El PCA realiza un supuesto muy grande, y es la ortogonalidad o la independencia de sus componentes, lo cuál no siempre es cierto.</a:t>
            </a:r>
          </a:p>
          <a:p>
            <a:pPr algn="just"/>
            <a:endParaRPr lang="es-CR" sz="2400" dirty="0"/>
          </a:p>
          <a:p>
            <a:pPr algn="just"/>
            <a:r>
              <a:rPr lang="es-CR" sz="2400" dirty="0"/>
              <a:t>El método de Análisis de Factores (FA) será visto posteriormente como una forma de estudiar mejor la estructura de los datos, así para mejorar la interpretación en la reducción de la dimensionalidad de los datos. </a:t>
            </a:r>
          </a:p>
        </p:txBody>
      </p:sp>
      <p:sp>
        <p:nvSpPr>
          <p:cNvPr id="4" name="1 Título"/>
          <p:cNvSpPr>
            <a:spLocks noGrp="1"/>
          </p:cNvSpPr>
          <p:nvPr>
            <p:ph type="title"/>
          </p:nvPr>
        </p:nvSpPr>
        <p:spPr>
          <a:xfrm>
            <a:off x="103240" y="70160"/>
            <a:ext cx="11975690" cy="858991"/>
          </a:xfrm>
        </p:spPr>
        <p:txBody>
          <a:bodyPr/>
          <a:lstStyle/>
          <a:p>
            <a:pPr algn="ctr"/>
            <a:r>
              <a:rPr lang="es-CR" dirty="0"/>
              <a:t>Conclusión</a:t>
            </a:r>
          </a:p>
        </p:txBody>
      </p:sp>
      <p:pic>
        <p:nvPicPr>
          <p:cNvPr id="13314" name="Picture 2" descr="Image result for conclusion"/>
          <p:cNvPicPr>
            <a:picLocks noChangeAspect="1" noChangeArrowheads="1"/>
          </p:cNvPicPr>
          <p:nvPr/>
        </p:nvPicPr>
        <p:blipFill rotWithShape="1">
          <a:blip r:embed="rId2">
            <a:extLst>
              <a:ext uri="{28A0092B-C50C-407E-A947-70E740481C1C}">
                <a14:useLocalDpi xmlns:a14="http://schemas.microsoft.com/office/drawing/2010/main" val="0"/>
              </a:ext>
            </a:extLst>
          </a:blip>
          <a:srcRect l="6179" t="5189" r="5046" b="9537"/>
          <a:stretch/>
        </p:blipFill>
        <p:spPr bwMode="auto">
          <a:xfrm rot="18399144">
            <a:off x="9233529" y="1663553"/>
            <a:ext cx="2582530" cy="152149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conclu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7395" y="4203290"/>
            <a:ext cx="3356078" cy="224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3421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173536"/>
            <a:ext cx="10515600" cy="854075"/>
          </a:xfrm>
        </p:spPr>
        <p:txBody>
          <a:bodyPr/>
          <a:lstStyle/>
          <a:p>
            <a:pPr algn="ctr"/>
            <a:r>
              <a:rPr lang="es-CR" dirty="0"/>
              <a:t>Introducción</a:t>
            </a:r>
            <a:endParaRPr lang="es-ES" dirty="0"/>
          </a:p>
        </p:txBody>
      </p:sp>
      <p:sp>
        <p:nvSpPr>
          <p:cNvPr id="5" name="Marcador de contenido 2"/>
          <p:cNvSpPr>
            <a:spLocks noGrp="1"/>
          </p:cNvSpPr>
          <p:nvPr>
            <p:ph idx="1"/>
          </p:nvPr>
        </p:nvSpPr>
        <p:spPr>
          <a:xfrm>
            <a:off x="158932" y="1027611"/>
            <a:ext cx="9115698" cy="5738949"/>
          </a:xfrm>
        </p:spPr>
        <p:txBody>
          <a:bodyPr>
            <a:normAutofit fontScale="92500"/>
          </a:bodyPr>
          <a:lstStyle/>
          <a:p>
            <a:pPr algn="just"/>
            <a:r>
              <a:rPr lang="es-CR" sz="2400" dirty="0"/>
              <a:t>En el análisis por PCA, en la proyección de individuos y variables, se deben de tomar en cuenta las medidas de calidad de las representaciones: criterio global y criterios individuales.</a:t>
            </a:r>
          </a:p>
          <a:p>
            <a:pPr algn="just"/>
            <a:endParaRPr lang="es-CR" sz="2400" dirty="0"/>
          </a:p>
          <a:p>
            <a:pPr algn="just"/>
            <a:r>
              <a:rPr lang="es-CR" sz="2400" dirty="0"/>
              <a:t>A veces se recomienda nombrar a los nuevos ejes, y de ahí explicar la posición de los individuos. El presente curso no profundiza sobre este aspecto subjetivo de nombramiento. </a:t>
            </a:r>
          </a:p>
          <a:p>
            <a:pPr algn="just"/>
            <a:endParaRPr lang="es-CR" sz="2400" dirty="0"/>
          </a:p>
          <a:p>
            <a:pPr algn="just"/>
            <a:r>
              <a:rPr lang="es-CR" sz="2400" dirty="0"/>
              <a:t>Después de la explicación del método, no se debe olvidar de donde provienen los datos utilizados, lo que representan y el significado para el contexto en causa. La interpretación de la data es lo más importante.</a:t>
            </a:r>
          </a:p>
          <a:p>
            <a:pPr algn="just"/>
            <a:endParaRPr lang="es-CR" sz="2400" dirty="0"/>
          </a:p>
          <a:p>
            <a:pPr algn="just"/>
            <a:r>
              <a:rPr lang="es-CR" sz="2400" dirty="0"/>
              <a:t>Como todo método descriptivo, llevar a cabo un PCA no es un fin en sí. El PCA sirve para conocer mejor los datos, detectar valores sospechosos, y ayuda a formular hipótesis que se deben estudiar mediante modelos predictivos. </a:t>
            </a:r>
            <a:endParaRPr lang="es-ES" sz="2400" dirty="0"/>
          </a:p>
          <a:p>
            <a:pPr algn="just"/>
            <a:endParaRPr lang="es-ES" sz="2400" dirty="0"/>
          </a:p>
        </p:txBody>
      </p:sp>
      <p:pic>
        <p:nvPicPr>
          <p:cNvPr id="4098" name="Picture 2"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75"/>
          <a:stretch/>
        </p:blipFill>
        <p:spPr bwMode="auto">
          <a:xfrm>
            <a:off x="10092301" y="998586"/>
            <a:ext cx="1815759" cy="18183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nalysi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8503" y="4518076"/>
            <a:ext cx="1703354" cy="170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681866"/>
      </p:ext>
    </p:extLst>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sultado de imagen para the e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81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78674" y="1181191"/>
            <a:ext cx="11770758" cy="4351338"/>
          </a:xfrm>
        </p:spPr>
        <p:txBody>
          <a:bodyPr>
            <a:normAutofit/>
          </a:bodyPr>
          <a:lstStyle/>
          <a:p>
            <a:pPr marL="0" indent="0">
              <a:buNone/>
            </a:pPr>
            <a:r>
              <a:rPr lang="es-CR" sz="2400" dirty="0"/>
              <a:t>Sea una matriz de datos corresponde a </a:t>
            </a:r>
            <a:r>
              <a:rPr lang="es-CR" sz="2400" i="1" dirty="0"/>
              <a:t>p</a:t>
            </a:r>
            <a:r>
              <a:rPr lang="es-CR" sz="2400" dirty="0"/>
              <a:t> variables cuantitativas  y </a:t>
            </a:r>
            <a:r>
              <a:rPr lang="es-CR" sz="2400" i="1" dirty="0"/>
              <a:t>n</a:t>
            </a:r>
            <a:r>
              <a:rPr lang="es-CR" sz="2400" dirty="0"/>
              <a:t> individuos.</a:t>
            </a:r>
            <a:endParaRPr lang="es-ES" sz="2400" dirty="0"/>
          </a:p>
        </p:txBody>
      </p:sp>
      <p:pic>
        <p:nvPicPr>
          <p:cNvPr id="5" name="Imagen 4"/>
          <p:cNvPicPr>
            <a:picLocks noChangeAspect="1"/>
          </p:cNvPicPr>
          <p:nvPr/>
        </p:nvPicPr>
        <p:blipFill>
          <a:blip r:embed="rId2" cstate="print"/>
          <a:stretch>
            <a:fillRect/>
          </a:stretch>
        </p:blipFill>
        <p:spPr>
          <a:xfrm>
            <a:off x="402736" y="2136924"/>
            <a:ext cx="5898695" cy="4361567"/>
          </a:xfrm>
          <a:prstGeom prst="rect">
            <a:avLst/>
          </a:prstGeom>
        </p:spPr>
      </p:pic>
      <p:sp>
        <p:nvSpPr>
          <p:cNvPr id="8" name="CuadroTexto 7"/>
          <p:cNvSpPr txBox="1"/>
          <p:nvPr/>
        </p:nvSpPr>
        <p:spPr>
          <a:xfrm>
            <a:off x="7297318" y="5720943"/>
            <a:ext cx="4100003" cy="646331"/>
          </a:xfrm>
          <a:prstGeom prst="rect">
            <a:avLst/>
          </a:prstGeom>
          <a:noFill/>
        </p:spPr>
        <p:txBody>
          <a:bodyPr wrap="square" rtlCol="0">
            <a:spAutoFit/>
          </a:bodyPr>
          <a:lstStyle/>
          <a:p>
            <a:r>
              <a:rPr lang="es-CR" dirty="0"/>
              <a:t>INDIVIDUO = elemento del espacio </a:t>
            </a:r>
            <a:r>
              <a:rPr lang="es-CR" dirty="0" err="1"/>
              <a:t>R</a:t>
            </a:r>
            <a:r>
              <a:rPr lang="es-CR" baseline="30000" dirty="0" err="1"/>
              <a:t>p</a:t>
            </a:r>
            <a:endParaRPr lang="es-CR" baseline="30000" dirty="0"/>
          </a:p>
          <a:p>
            <a:r>
              <a:rPr lang="es-CR" dirty="0"/>
              <a:t> VARIABLE = elemento del espacio R</a:t>
            </a:r>
            <a:r>
              <a:rPr lang="es-CR" baseline="30000" dirty="0"/>
              <a:t>n</a:t>
            </a:r>
            <a:endParaRPr lang="es-ES" baseline="-25000" dirty="0"/>
          </a:p>
        </p:txBody>
      </p:sp>
      <p:sp>
        <p:nvSpPr>
          <p:cNvPr id="9" name="Título 1"/>
          <p:cNvSpPr>
            <a:spLocks noGrp="1"/>
          </p:cNvSpPr>
          <p:nvPr>
            <p:ph type="title"/>
          </p:nvPr>
        </p:nvSpPr>
        <p:spPr>
          <a:xfrm>
            <a:off x="838200" y="173536"/>
            <a:ext cx="10515600" cy="854075"/>
          </a:xfrm>
        </p:spPr>
        <p:txBody>
          <a:bodyPr/>
          <a:lstStyle/>
          <a:p>
            <a:pPr algn="ctr"/>
            <a:r>
              <a:rPr lang="es-CR" dirty="0"/>
              <a:t>Introducción</a:t>
            </a:r>
            <a:endParaRPr lang="es-ES" dirty="0"/>
          </a:p>
        </p:txBody>
      </p:sp>
      <p:sp>
        <p:nvSpPr>
          <p:cNvPr id="6"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512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793" y="2071002"/>
            <a:ext cx="2804806" cy="267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73376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78674" y="1165123"/>
                <a:ext cx="11431545" cy="5578816"/>
              </a:xfrm>
            </p:spPr>
            <p:txBody>
              <a:bodyPr>
                <a:normAutofit/>
              </a:bodyPr>
              <a:lstStyle/>
              <a:p>
                <a:pPr algn="just"/>
                <a:r>
                  <a:rPr lang="es-CR" sz="2400" dirty="0"/>
                  <a:t>Sea una representación de los individuos. Cada individuo denominado </a:t>
                </a:r>
                <a:r>
                  <a:rPr lang="es-CR" sz="2400" dirty="0" err="1"/>
                  <a:t>e</a:t>
                </a:r>
                <a:r>
                  <a:rPr lang="es-CR" sz="2400" baseline="-25000" dirty="0" err="1"/>
                  <a:t>i</a:t>
                </a:r>
                <a:r>
                  <a:rPr lang="es-CR" sz="2400" dirty="0"/>
                  <a:t>, se puede asociar un punto en el eje </a:t>
                </a:r>
                <a:r>
                  <a:rPr lang="es-CR" sz="2400" dirty="0" err="1"/>
                  <a:t>R</a:t>
                </a:r>
                <a:r>
                  <a:rPr lang="es-CR" sz="2400" baseline="30000" dirty="0" err="1"/>
                  <a:t>p</a:t>
                </a:r>
                <a:r>
                  <a:rPr lang="es-CR" sz="2400" dirty="0"/>
                  <a:t>, o espacio de los individuos.</a:t>
                </a:r>
              </a:p>
              <a:p>
                <a:pPr algn="just"/>
                <a:r>
                  <a:rPr lang="es-CR" sz="2400" dirty="0"/>
                  <a:t>Cada variable de la matriz </a:t>
                </a:r>
                <a14:m>
                  <m:oMath xmlns:m="http://schemas.openxmlformats.org/officeDocument/2006/math">
                    <m:r>
                      <a:rPr lang="es-CR" sz="2400" i="1" dirty="0" smtClean="0">
                        <a:latin typeface="Cambria Math"/>
                      </a:rPr>
                      <m:t>𝑋</m:t>
                    </m:r>
                  </m:oMath>
                </a14:m>
                <a:r>
                  <a:rPr lang="es-CR" sz="2400" dirty="0"/>
                  <a:t> es asociada a un eje de </a:t>
                </a:r>
                <a:r>
                  <a:rPr lang="es-CR" sz="2400" dirty="0" err="1"/>
                  <a:t>R</a:t>
                </a:r>
                <a:r>
                  <a:rPr lang="es-CR" sz="2400" baseline="30000" dirty="0" err="1"/>
                  <a:t>p</a:t>
                </a:r>
                <a:r>
                  <a:rPr lang="es-CR" sz="2400" dirty="0"/>
                  <a:t>.</a:t>
                </a: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78674" y="1165123"/>
                <a:ext cx="11431545" cy="5578816"/>
              </a:xfrm>
              <a:blipFill rotWithShape="1">
                <a:blip r:embed="rId2"/>
                <a:stretch>
                  <a:fillRect l="-747" t="-1530" r="-800"/>
                </a:stretch>
              </a:blipFill>
            </p:spPr>
            <p:txBody>
              <a:bodyPr/>
              <a:lstStyle/>
              <a:p>
                <a:r>
                  <a:rPr lang="es-CR">
                    <a:noFill/>
                  </a:rPr>
                  <a:t> </a:t>
                </a:r>
              </a:p>
            </p:txBody>
          </p:sp>
        </mc:Fallback>
      </mc:AlternateContent>
      <p:pic>
        <p:nvPicPr>
          <p:cNvPr id="5" name="Imagen 4"/>
          <p:cNvPicPr>
            <a:picLocks noChangeAspect="1"/>
          </p:cNvPicPr>
          <p:nvPr/>
        </p:nvPicPr>
        <p:blipFill>
          <a:blip r:embed="rId3" cstate="print"/>
          <a:stretch>
            <a:fillRect/>
          </a:stretch>
        </p:blipFill>
        <p:spPr>
          <a:xfrm>
            <a:off x="913740" y="2658190"/>
            <a:ext cx="5722192" cy="4061650"/>
          </a:xfrm>
          <a:prstGeom prst="rect">
            <a:avLst/>
          </a:prstGeom>
        </p:spPr>
      </p:pic>
      <p:sp>
        <p:nvSpPr>
          <p:cNvPr id="6" name="Rectángulo redondeado 5"/>
          <p:cNvSpPr/>
          <p:nvPr/>
        </p:nvSpPr>
        <p:spPr>
          <a:xfrm>
            <a:off x="7829006" y="3169920"/>
            <a:ext cx="3614057" cy="1358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Imposible visualizar a partir de p&gt;3.</a:t>
            </a:r>
            <a:endParaRPr lang="es-ES" dirty="0"/>
          </a:p>
        </p:txBody>
      </p:sp>
      <p:sp>
        <p:nvSpPr>
          <p:cNvPr id="7" name="Título 1"/>
          <p:cNvSpPr>
            <a:spLocks noGrp="1"/>
          </p:cNvSpPr>
          <p:nvPr>
            <p:ph type="title"/>
          </p:nvPr>
        </p:nvSpPr>
        <p:spPr>
          <a:xfrm>
            <a:off x="838200" y="173536"/>
            <a:ext cx="10515600" cy="854075"/>
          </a:xfrm>
        </p:spPr>
        <p:txBody>
          <a:bodyPr/>
          <a:lstStyle/>
          <a:p>
            <a:pPr algn="ctr"/>
            <a:r>
              <a:rPr lang="es-CR" dirty="0"/>
              <a:t>Introducción</a:t>
            </a:r>
            <a:endParaRPr lang="es-ES" dirty="0"/>
          </a:p>
        </p:txBody>
      </p:sp>
    </p:spTree>
    <p:extLst>
      <p:ext uri="{BB962C8B-B14F-4D97-AF65-F5344CB8AC3E}">
        <p14:creationId xmlns:p14="http://schemas.microsoft.com/office/powerpoint/2010/main" val="250623209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20183</TotalTime>
  <Words>4420</Words>
  <Application>Microsoft Office PowerPoint</Application>
  <PresentationFormat>Panorámica</PresentationFormat>
  <Paragraphs>427</Paragraphs>
  <Slides>70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70</vt:i4>
      </vt:variant>
    </vt:vector>
  </HeadingPairs>
  <TitlesOfParts>
    <vt:vector size="75" baseType="lpstr">
      <vt:lpstr>Arial</vt:lpstr>
      <vt:lpstr>Calibri</vt:lpstr>
      <vt:lpstr>Calibri Light</vt:lpstr>
      <vt:lpstr>Cambria Math</vt:lpstr>
      <vt:lpstr>Tema de Office</vt:lpstr>
      <vt:lpstr>Análisis por Componentes Principales (PCA)</vt:lpstr>
      <vt:lpstr>Índice</vt:lpstr>
      <vt:lpstr>Índice</vt:lpstr>
      <vt:lpstr>Índice</vt:lpstr>
      <vt:lpstr>Introducción</vt:lpstr>
      <vt:lpstr>Introducción</vt:lpstr>
      <vt:lpstr>Introducción</vt:lpstr>
      <vt:lpstr>Introducción</vt:lpstr>
      <vt:lpstr>Introducción</vt:lpstr>
      <vt:lpstr>Introducción</vt:lpstr>
      <vt:lpstr>Introducción</vt:lpstr>
      <vt:lpstr>Introducción</vt:lpstr>
      <vt:lpstr>Índice</vt:lpstr>
      <vt:lpstr>Índice</vt:lpstr>
      <vt:lpstr>Componentes principales: eigenvectores y eigenvalues</vt:lpstr>
      <vt:lpstr>Componentes principales: eigenvectores y eigenvalues</vt:lpstr>
      <vt:lpstr>Componentes principales: eigenvectores y eigenvalues</vt:lpstr>
      <vt:lpstr>Componentes principales: interpretación geométrica</vt:lpstr>
      <vt:lpstr>Componentes principales: interpretación geométrica</vt:lpstr>
      <vt:lpstr>Componentes principales: cálculo</vt:lpstr>
      <vt:lpstr>Componentes principales: cálculo</vt:lpstr>
      <vt:lpstr>Componentes principales: escalado de las variables</vt:lpstr>
      <vt:lpstr>Componentes principales: reproducibilidad de los componentes</vt:lpstr>
      <vt:lpstr>Componentes principales: influencia por los outliers</vt:lpstr>
      <vt:lpstr>Índice</vt:lpstr>
      <vt:lpstr>Varianza explicada: porción de la varianza del PCA</vt:lpstr>
      <vt:lpstr>Varianza explicada: porción de la varianza del PCA</vt:lpstr>
      <vt:lpstr>Varianza explicada: óptimo número de PC</vt:lpstr>
      <vt:lpstr>Índice</vt:lpstr>
      <vt:lpstr>Índice</vt:lpstr>
      <vt:lpstr>Proyecciones: individuos</vt:lpstr>
      <vt:lpstr>Proyecciones: individuos</vt:lpstr>
      <vt:lpstr>Proyecciones: individuos</vt:lpstr>
      <vt:lpstr>Proyecciones: individuos y la inercia total</vt:lpstr>
      <vt:lpstr>Presentación de PowerPoint</vt:lpstr>
      <vt:lpstr>Proyecciones: individuos y la inercia total</vt:lpstr>
      <vt:lpstr>Proyecciones: individuos y la inercia total</vt:lpstr>
      <vt:lpstr>Proyecciones: individuos y la inercia total</vt:lpstr>
      <vt:lpstr>Proyecciones: individuos y la inercia total</vt:lpstr>
      <vt:lpstr>Proyecciones: individuos y la inercia total</vt:lpstr>
      <vt:lpstr>Proyecciones: individuos y la inercia total</vt:lpstr>
      <vt:lpstr>Presentación de PowerPoint</vt:lpstr>
      <vt:lpstr>Presentación de PowerPoint</vt:lpstr>
      <vt:lpstr>Presentación de PowerPoint</vt:lpstr>
      <vt:lpstr>Presentación de PowerPoint</vt:lpstr>
      <vt:lpstr>El PCA: interpretación de la proximidad entre variables</vt:lpstr>
      <vt:lpstr>El PCA: coeficiente de correlación lineal</vt:lpstr>
      <vt:lpstr>El PCA: criterios individuales</vt:lpstr>
      <vt:lpstr>El PCA: representación de las variables</vt:lpstr>
      <vt:lpstr>Presentación de PowerPoint</vt:lpstr>
      <vt:lpstr>Presentación de PowerPoint</vt:lpstr>
      <vt:lpstr>Índice</vt:lpstr>
      <vt:lpstr>Índice</vt:lpstr>
      <vt:lpstr>Aplicación en R: funciones y librerías</vt:lpstr>
      <vt:lpstr>Aplicación en R: elementos de extración</vt:lpstr>
      <vt:lpstr>Aplicación en R: variancia explicada</vt:lpstr>
      <vt:lpstr>Aplicación en R: variancia explicada</vt:lpstr>
      <vt:lpstr>Aplicación en R: proyección de individuos</vt:lpstr>
      <vt:lpstr>Presentación de PowerPoint</vt:lpstr>
      <vt:lpstr>Aplicación en R: proyección  individuos - variables</vt:lpstr>
      <vt:lpstr>Índice</vt:lpstr>
      <vt:lpstr>Índice</vt:lpstr>
      <vt:lpstr>Otros elementos de análisis: agregar individuos</vt:lpstr>
      <vt:lpstr>Otros elementos de análisis: agregar variable categórica</vt:lpstr>
      <vt:lpstr>Otros elementos de análisis: agregar variable continua</vt:lpstr>
      <vt:lpstr>Índice</vt:lpstr>
      <vt:lpstr>Conclusión: resumen del procedimiento por PCA</vt:lpstr>
      <vt:lpstr>Conclusión: material por consultar</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Componentes Principales</dc:title>
  <dc:creator>Oscar</dc:creator>
  <cp:lastModifiedBy>Oscar Centeno Mora</cp:lastModifiedBy>
  <cp:revision>124</cp:revision>
  <dcterms:created xsi:type="dcterms:W3CDTF">2017-03-25T22:55:59Z</dcterms:created>
  <dcterms:modified xsi:type="dcterms:W3CDTF">2020-08-22T00:46:46Z</dcterms:modified>
</cp:coreProperties>
</file>